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charts/chart6.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27"/>
  </p:notesMasterIdLst>
  <p:handoutMasterIdLst>
    <p:handoutMasterId r:id="rId28"/>
  </p:handoutMasterIdLst>
  <p:sldIdLst>
    <p:sldId id="315" r:id="rId2"/>
    <p:sldId id="316" r:id="rId3"/>
    <p:sldId id="330" r:id="rId4"/>
    <p:sldId id="449" r:id="rId5"/>
    <p:sldId id="451" r:id="rId6"/>
    <p:sldId id="452" r:id="rId7"/>
    <p:sldId id="415" r:id="rId8"/>
    <p:sldId id="416" r:id="rId9"/>
    <p:sldId id="414" r:id="rId10"/>
    <p:sldId id="413" r:id="rId11"/>
    <p:sldId id="412" r:id="rId12"/>
    <p:sldId id="427" r:id="rId13"/>
    <p:sldId id="436" r:id="rId14"/>
    <p:sldId id="428" r:id="rId15"/>
    <p:sldId id="328" r:id="rId16"/>
    <p:sldId id="422" r:id="rId17"/>
    <p:sldId id="443" r:id="rId18"/>
    <p:sldId id="432" r:id="rId19"/>
    <p:sldId id="453" r:id="rId20"/>
    <p:sldId id="357" r:id="rId21"/>
    <p:sldId id="281" r:id="rId22"/>
    <p:sldId id="430" r:id="rId23"/>
    <p:sldId id="418" r:id="rId24"/>
    <p:sldId id="410" r:id="rId25"/>
    <p:sldId id="279" r:id="rId26"/>
  </p:sldIdLst>
  <p:sldSz cx="9144000" cy="6858000" type="letter"/>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E717"/>
    <a:srgbClr val="33CC33"/>
    <a:srgbClr val="15C2FF"/>
    <a:srgbClr val="A40000"/>
    <a:srgbClr val="E6AF00"/>
    <a:srgbClr val="FF6600"/>
    <a:srgbClr val="FF3300"/>
    <a:srgbClr val="CC3300"/>
    <a:srgbClr val="F40AC7"/>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4" autoAdjust="0"/>
    <p:restoredTop sz="96857" autoAdjust="0"/>
  </p:normalViewPr>
  <p:slideViewPr>
    <p:cSldViewPr>
      <p:cViewPr varScale="1">
        <p:scale>
          <a:sx n="114" d="100"/>
          <a:sy n="114" d="100"/>
        </p:scale>
        <p:origin x="1626" y="108"/>
      </p:cViewPr>
      <p:guideLst>
        <p:guide orient="horz" pos="2160"/>
        <p:guide pos="2880"/>
      </p:guideLst>
    </p:cSldViewPr>
  </p:slideViewPr>
  <p:outlineViewPr>
    <p:cViewPr>
      <p:scale>
        <a:sx n="33" d="100"/>
        <a:sy n="33" d="100"/>
      </p:scale>
      <p:origin x="0" y="1233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0"/>
      <c:perspective val="180"/>
    </c:view3D>
    <c:floor>
      <c:thickness val="0"/>
    </c:floor>
    <c:sideWall>
      <c:thickness val="0"/>
    </c:sideWall>
    <c:backWall>
      <c:thickness val="0"/>
    </c:backWall>
    <c:plotArea>
      <c:layout>
        <c:manualLayout>
          <c:layoutTarget val="inner"/>
          <c:xMode val="edge"/>
          <c:yMode val="edge"/>
          <c:x val="0.15790072701089355"/>
          <c:y val="4.2500518027351844E-2"/>
          <c:w val="0.84209927298910647"/>
          <c:h val="0.73311317170879953"/>
        </c:manualLayout>
      </c:layout>
      <c:bar3DChart>
        <c:barDir val="col"/>
        <c:grouping val="stacked"/>
        <c:varyColors val="0"/>
        <c:ser>
          <c:idx val="0"/>
          <c:order val="0"/>
          <c:tx>
            <c:strRef>
              <c:f>Sheet1!$B$1</c:f>
              <c:strCache>
                <c:ptCount val="1"/>
                <c:pt idx="0">
                  <c:v>R.E. Transfer Tax Revenues</c:v>
                </c:pt>
              </c:strCache>
            </c:strRef>
          </c:tx>
          <c:spPr>
            <a:solidFill>
              <a:schemeClr val="accent4">
                <a:lumMod val="75000"/>
              </a:schemeClr>
            </a:solidFill>
            <a:effectLst>
              <a:outerShdw dist="12700" sx="1000" sy="1000" algn="ctr" rotWithShape="0">
                <a:srgbClr val="000000"/>
              </a:outerShdw>
            </a:effectLst>
            <a:scene3d>
              <a:camera prst="orthographicFront"/>
              <a:lightRig rig="threePt" dir="t"/>
            </a:scene3d>
            <a:sp3d prstMaterial="metal">
              <a:bevelT prst="convex"/>
            </a:sp3d>
          </c:spPr>
          <c:invertIfNegative val="0"/>
          <c:dLbls>
            <c:dLbl>
              <c:idx val="0"/>
              <c:layout>
                <c:manualLayout>
                  <c:x val="2.9116888406190604E-3"/>
                  <c:y val="1.929168393424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22C-4F74-BA0A-B04C9547D69B}"/>
                </c:ext>
              </c:extLst>
            </c:dLbl>
            <c:dLbl>
              <c:idx val="1"/>
              <c:layout>
                <c:manualLayout>
                  <c:x val="8.6588152774006704E-3"/>
                  <c:y val="1.160053184141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2C-4F74-BA0A-B04C9547D69B}"/>
                </c:ext>
              </c:extLst>
            </c:dLbl>
            <c:dLbl>
              <c:idx val="2"/>
              <c:layout>
                <c:manualLayout>
                  <c:x val="2.8354375961625487E-3"/>
                  <c:y val="2.47584265782566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2C-4F74-BA0A-B04C9547D69B}"/>
                </c:ext>
              </c:extLst>
            </c:dLbl>
            <c:dLbl>
              <c:idx val="3"/>
              <c:layout>
                <c:manualLayout>
                  <c:x val="-1.1313241017286632E-7"/>
                  <c:y val="3.61683243541925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2C-4F74-BA0A-B04C9547D69B}"/>
                </c:ext>
              </c:extLst>
            </c:dLbl>
            <c:dLbl>
              <c:idx val="4"/>
              <c:layout>
                <c:manualLayout>
                  <c:x val="4.3484704498145156E-3"/>
                  <c:y val="4.5830225169222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2C-4F74-BA0A-B04C9547D69B}"/>
                </c:ext>
              </c:extLst>
            </c:dLbl>
            <c:dLbl>
              <c:idx val="5"/>
              <c:layout>
                <c:manualLayout>
                  <c:x val="0"/>
                  <c:y val="4.8881233595800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2C-4F74-BA0A-B04C9547D69B}"/>
                </c:ext>
              </c:extLst>
            </c:dLbl>
            <c:dLbl>
              <c:idx val="6"/>
              <c:layout>
                <c:manualLayout>
                  <c:x val="0"/>
                  <c:y val="1.48741193535018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2C-4F74-BA0A-B04C9547D69B}"/>
                </c:ext>
              </c:extLst>
            </c:dLbl>
            <c:dLbl>
              <c:idx val="7"/>
              <c:layout>
                <c:manualLayout>
                  <c:x val="1.5130328536519142E-3"/>
                  <c:y val="3.48335405442740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2C-4F74-BA0A-B04C9547D69B}"/>
                </c:ext>
              </c:extLst>
            </c:dLbl>
            <c:dLbl>
              <c:idx val="8"/>
              <c:layout>
                <c:manualLayout>
                  <c:x val="0"/>
                  <c:y val="5.0629230556706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22C-4F74-BA0A-B04C9547D69B}"/>
                </c:ext>
              </c:extLst>
            </c:dLbl>
            <c:dLbl>
              <c:idx val="9"/>
              <c:layout>
                <c:manualLayout>
                  <c:x val="1.5130328536520196E-3"/>
                  <c:y val="4.3827704102776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22C-4F74-BA0A-B04C9547D69B}"/>
                </c:ext>
              </c:extLst>
            </c:dLbl>
            <c:dLbl>
              <c:idx val="10"/>
              <c:layout>
                <c:manualLayout>
                  <c:x val="-2.7209475970676081E-3"/>
                  <c:y val="5.26315789473684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22C-4F74-BA0A-B04C9547D69B}"/>
                </c:ext>
              </c:extLst>
            </c:dLbl>
            <c:dLbl>
              <c:idx val="11"/>
              <c:layout>
                <c:manualLayout>
                  <c:x val="-5.6708751923250974E-3"/>
                  <c:y val="3.5087719298245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22C-4F74-BA0A-B04C9547D69B}"/>
                </c:ext>
              </c:extLst>
            </c:dLbl>
            <c:dLbl>
              <c:idx val="12"/>
              <c:layout>
                <c:manualLayout>
                  <c:x val="-2.8735632183908046E-3"/>
                  <c:y val="4.1666666666666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22C-4F74-BA0A-B04C9547D69B}"/>
                </c:ext>
              </c:extLst>
            </c:dLbl>
            <c:dLbl>
              <c:idx val="13"/>
              <c:layout>
                <c:manualLayout>
                  <c:x val="0"/>
                  <c:y val="9.42982456140350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22C-4F74-BA0A-B04C9547D69B}"/>
                </c:ext>
              </c:extLst>
            </c:dLbl>
            <c:dLbl>
              <c:idx val="14"/>
              <c:layout>
                <c:manualLayout>
                  <c:x val="0"/>
                  <c:y val="1.09649122807017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22C-4F74-BA0A-B04C9547D69B}"/>
                </c:ext>
              </c:extLst>
            </c:dLbl>
            <c:numFmt formatCode="&quot;$&quot;#,##0" sourceLinked="0"/>
            <c:spPr>
              <a:noFill/>
              <a:ln>
                <a:noFill/>
              </a:ln>
              <a:effectLst/>
            </c:spPr>
            <c:txPr>
              <a:bodyPr rot="-5400000" vert="horz" anchor="ctr" anchorCtr="1"/>
              <a:lstStyle/>
              <a:p>
                <a:pPr>
                  <a:defRPr sz="1200" b="1">
                    <a:solidFill>
                      <a:schemeClr val="tx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 Est.</c:v>
                </c:pt>
                <c:pt idx="17">
                  <c:v>2017-18 Bud.</c:v>
                </c:pt>
              </c:strCache>
            </c:strRef>
          </c:cat>
          <c:val>
            <c:numRef>
              <c:f>Sheet1!$B$2:$B$19</c:f>
              <c:numCache>
                <c:formatCode>_(* #,##0_);_(* \(#,##0\);_(* "-"??_);_(@_)</c:formatCode>
                <c:ptCount val="18"/>
                <c:pt idx="0">
                  <c:v>3733415</c:v>
                </c:pt>
                <c:pt idx="1">
                  <c:v>3863516</c:v>
                </c:pt>
                <c:pt idx="2">
                  <c:v>4848723</c:v>
                </c:pt>
                <c:pt idx="3">
                  <c:v>5529394</c:v>
                </c:pt>
                <c:pt idx="4">
                  <c:v>6595052</c:v>
                </c:pt>
                <c:pt idx="5">
                  <c:v>7010262</c:v>
                </c:pt>
                <c:pt idx="6">
                  <c:v>5459222</c:v>
                </c:pt>
                <c:pt idx="7">
                  <c:v>4570050</c:v>
                </c:pt>
                <c:pt idx="8">
                  <c:v>3247566</c:v>
                </c:pt>
                <c:pt idx="9">
                  <c:v>3490566</c:v>
                </c:pt>
                <c:pt idx="10">
                  <c:v>3058655</c:v>
                </c:pt>
                <c:pt idx="11">
                  <c:v>3098396</c:v>
                </c:pt>
                <c:pt idx="12">
                  <c:v>3884495</c:v>
                </c:pt>
                <c:pt idx="13">
                  <c:v>4314866</c:v>
                </c:pt>
                <c:pt idx="14">
                  <c:v>4688371.91</c:v>
                </c:pt>
                <c:pt idx="15">
                  <c:v>4800000</c:v>
                </c:pt>
                <c:pt idx="16">
                  <c:v>5450000</c:v>
                </c:pt>
                <c:pt idx="17">
                  <c:v>6000000</c:v>
                </c:pt>
              </c:numCache>
            </c:numRef>
          </c:val>
          <c:extLst>
            <c:ext xmlns:c16="http://schemas.microsoft.com/office/drawing/2014/chart" uri="{C3380CC4-5D6E-409C-BE32-E72D297353CC}">
              <c16:uniqueId val="{0000000F-A22C-4F74-BA0A-B04C9547D69B}"/>
            </c:ext>
          </c:extLst>
        </c:ser>
        <c:ser>
          <c:idx val="2"/>
          <c:order val="1"/>
          <c:tx>
            <c:strRef>
              <c:f>Sheet1!$C$1</c:f>
              <c:strCache>
                <c:ptCount val="1"/>
                <c:pt idx="0">
                  <c:v>%</c:v>
                </c:pt>
              </c:strCache>
            </c:strRef>
          </c:tx>
          <c:invertIfNegative val="0"/>
          <c:dLbls>
            <c:dLbl>
              <c:idx val="1"/>
              <c:layout>
                <c:manualLayout>
                  <c:x val="5.7471264367816091E-3"/>
                  <c:y val="4.60526315789473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22C-4F74-BA0A-B04C9547D69B}"/>
                </c:ext>
              </c:extLst>
            </c:dLbl>
            <c:dLbl>
              <c:idx val="2"/>
              <c:layout>
                <c:manualLayout>
                  <c:x val="1.4367816091954023E-3"/>
                  <c:y val="5.26315789473684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22C-4F74-BA0A-B04C9547D69B}"/>
                </c:ext>
              </c:extLst>
            </c:dLbl>
            <c:dLbl>
              <c:idx val="3"/>
              <c:layout>
                <c:manualLayout>
                  <c:x val="0"/>
                  <c:y val="5.26315789473684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22C-4F74-BA0A-B04C9547D69B}"/>
                </c:ext>
              </c:extLst>
            </c:dLbl>
            <c:dLbl>
              <c:idx val="4"/>
              <c:layout>
                <c:manualLayout>
                  <c:x val="1.4367816091953496E-3"/>
                  <c:y val="5.9210526315789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22C-4F74-BA0A-B04C9547D69B}"/>
                </c:ext>
              </c:extLst>
            </c:dLbl>
            <c:dLbl>
              <c:idx val="5"/>
              <c:layout>
                <c:manualLayout>
                  <c:x val="0"/>
                  <c:y val="5.0438596491228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A22C-4F74-BA0A-B04C9547D69B}"/>
                </c:ext>
              </c:extLst>
            </c:dLbl>
            <c:dLbl>
              <c:idx val="6"/>
              <c:layout>
                <c:manualLayout>
                  <c:x val="1.4367816091954023E-3"/>
                  <c:y val="-0.41008771929824561"/>
                </c:manualLayout>
              </c:layout>
              <c:spPr/>
              <c:txPr>
                <a:bodyPr rot="-5400000" vert="horz"/>
                <a:lstStyle/>
                <a:p>
                  <a:pPr>
                    <a:defRPr sz="1400" b="0">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22C-4F74-BA0A-B04C9547D69B}"/>
                </c:ext>
              </c:extLst>
            </c:dLbl>
            <c:dLbl>
              <c:idx val="7"/>
              <c:layout>
                <c:manualLayout>
                  <c:x val="0"/>
                  <c:y val="-0.32236842105263164"/>
                </c:manualLayout>
              </c:layout>
              <c:spPr/>
              <c:txPr>
                <a:bodyPr rot="-5400000" vert="horz"/>
                <a:lstStyle/>
                <a:p>
                  <a:pPr>
                    <a:defRPr sz="1400" b="0">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A22C-4F74-BA0A-B04C9547D69B}"/>
                </c:ext>
              </c:extLst>
            </c:dLbl>
            <c:dLbl>
              <c:idx val="8"/>
              <c:layout>
                <c:manualLayout>
                  <c:x val="-1.4367816091954023E-3"/>
                  <c:y val="-0.23684227793894183"/>
                </c:manualLayout>
              </c:layout>
              <c:spPr/>
              <c:txPr>
                <a:bodyPr rot="-5400000" vert="horz"/>
                <a:lstStyle/>
                <a:p>
                  <a:pPr>
                    <a:defRPr sz="1400" b="0">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A22C-4F74-BA0A-B04C9547D69B}"/>
                </c:ext>
              </c:extLst>
            </c:dLbl>
            <c:dLbl>
              <c:idx val="9"/>
              <c:layout>
                <c:manualLayout>
                  <c:x val="-1.1313241017286632E-7"/>
                  <c:y val="5.0438596491228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A22C-4F74-BA0A-B04C9547D69B}"/>
                </c:ext>
              </c:extLst>
            </c:dLbl>
            <c:dLbl>
              <c:idx val="10"/>
              <c:layout>
                <c:manualLayout>
                  <c:x val="-4.3103448275862068E-3"/>
                  <c:y val="-0.21052648846525762"/>
                </c:manualLayout>
              </c:layout>
              <c:spPr/>
              <c:txPr>
                <a:bodyPr rot="-5400000" vert="horz"/>
                <a:lstStyle/>
                <a:p>
                  <a:pPr>
                    <a:defRPr sz="1400" b="0">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A22C-4F74-BA0A-B04C9547D69B}"/>
                </c:ext>
              </c:extLst>
            </c:dLbl>
            <c:dLbl>
              <c:idx val="11"/>
              <c:layout>
                <c:manualLayout>
                  <c:x val="-5.7471264367816091E-3"/>
                  <c:y val="4.60526315789473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A22C-4F74-BA0A-B04C9547D69B}"/>
                </c:ext>
              </c:extLst>
            </c:dLbl>
            <c:dLbl>
              <c:idx val="12"/>
              <c:layout>
                <c:manualLayout>
                  <c:x val="-1.4368947416054697E-3"/>
                  <c:y val="5.48245614035087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A22C-4F74-BA0A-B04C9547D69B}"/>
                </c:ext>
              </c:extLst>
            </c:dLbl>
            <c:dLbl>
              <c:idx val="13"/>
              <c:layout>
                <c:manualLayout>
                  <c:x val="-4.3103448275861019E-3"/>
                  <c:y val="9.6491228070175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A22C-4F74-BA0A-B04C9547D69B}"/>
                </c:ext>
              </c:extLst>
            </c:dLbl>
            <c:dLbl>
              <c:idx val="14"/>
              <c:layout>
                <c:manualLayout>
                  <c:x val="-5.6022408963586458E-3"/>
                  <c:y val="4.3859649122807015E-2"/>
                </c:manualLayout>
              </c:layout>
              <c:spPr/>
              <c:txPr>
                <a:bodyPr rot="-5400000" vert="horz"/>
                <a:lstStyle/>
                <a:p>
                  <a:pPr>
                    <a:defRPr sz="1400" b="0">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A22C-4F74-BA0A-B04C9547D69B}"/>
                </c:ext>
              </c:extLst>
            </c:dLbl>
            <c:dLbl>
              <c:idx val="15"/>
              <c:layout>
                <c:manualLayout>
                  <c:x val="-8.4033613445378148E-3"/>
                  <c:y val="4.60526315789473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A22C-4F74-BA0A-B04C9547D69B}"/>
                </c:ext>
              </c:extLst>
            </c:dLbl>
            <c:dLbl>
              <c:idx val="16"/>
              <c:layout>
                <c:manualLayout>
                  <c:x val="-1.4005602240897386E-3"/>
                  <c:y val="7.01754385964911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22C-4F74-BA0A-B04C9547D69B}"/>
                </c:ext>
              </c:extLst>
            </c:dLbl>
            <c:dLbl>
              <c:idx val="17"/>
              <c:layout>
                <c:manualLayout>
                  <c:x val="-1.4005602240896359E-3"/>
                  <c:y val="6.3892457521757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A22C-4F74-BA0A-B04C9547D69B}"/>
                </c:ext>
              </c:extLst>
            </c:dLbl>
            <c:spPr>
              <a:noFill/>
              <a:ln>
                <a:noFill/>
              </a:ln>
              <a:effectLst/>
            </c:spPr>
            <c:txPr>
              <a:bodyPr rot="-5400000" vert="horz"/>
              <a:lstStyle/>
              <a:p>
                <a:pPr>
                  <a:defRPr sz="1400" b="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 Est.</c:v>
                </c:pt>
                <c:pt idx="17">
                  <c:v>2017-18 Bud.</c:v>
                </c:pt>
              </c:strCache>
            </c:strRef>
          </c:cat>
          <c:val>
            <c:numRef>
              <c:f>Sheet1!$C$2:$C$19</c:f>
              <c:numCache>
                <c:formatCode>0.0%</c:formatCode>
                <c:ptCount val="18"/>
                <c:pt idx="1">
                  <c:v>3.4847719848985444E-2</c:v>
                </c:pt>
                <c:pt idx="2">
                  <c:v>0.25500269702519673</c:v>
                </c:pt>
                <c:pt idx="3">
                  <c:v>0.14038149838627614</c:v>
                </c:pt>
                <c:pt idx="4">
                  <c:v>0.19272600216226227</c:v>
                </c:pt>
                <c:pt idx="5">
                  <c:v>6.2957805336485595E-2</c:v>
                </c:pt>
                <c:pt idx="6">
                  <c:v>-0.22125278627246742</c:v>
                </c:pt>
                <c:pt idx="7">
                  <c:v>-0.16287522287974368</c:v>
                </c:pt>
                <c:pt idx="8">
                  <c:v>-0.28938064134965702</c:v>
                </c:pt>
                <c:pt idx="9">
                  <c:v>7.4825269140026712E-2</c:v>
                </c:pt>
                <c:pt idx="10">
                  <c:v>-0.12373666620255855</c:v>
                </c:pt>
                <c:pt idx="11">
                  <c:v>1.2992965862446075E-2</c:v>
                </c:pt>
                <c:pt idx="12">
                  <c:v>0.25371159787193115</c:v>
                </c:pt>
                <c:pt idx="13">
                  <c:v>0.11079200771271426</c:v>
                </c:pt>
                <c:pt idx="14">
                  <c:v>8.6562574596754607E-2</c:v>
                </c:pt>
                <c:pt idx="15">
                  <c:v>2.3809563776692761E-2</c:v>
                </c:pt>
                <c:pt idx="16">
                  <c:v>0.13541666666666666</c:v>
                </c:pt>
                <c:pt idx="17">
                  <c:v>0.10091743119266056</c:v>
                </c:pt>
              </c:numCache>
            </c:numRef>
          </c:val>
          <c:extLst>
            <c:ext xmlns:c16="http://schemas.microsoft.com/office/drawing/2014/chart" uri="{C3380CC4-5D6E-409C-BE32-E72D297353CC}">
              <c16:uniqueId val="{0000001F-A22C-4F74-BA0A-B04C9547D69B}"/>
            </c:ext>
          </c:extLst>
        </c:ser>
        <c:dLbls>
          <c:showLegendKey val="0"/>
          <c:showVal val="0"/>
          <c:showCatName val="0"/>
          <c:showSerName val="0"/>
          <c:showPercent val="0"/>
          <c:showBubbleSize val="0"/>
        </c:dLbls>
        <c:gapWidth val="95"/>
        <c:gapDepth val="34"/>
        <c:shape val="box"/>
        <c:axId val="287561176"/>
        <c:axId val="444223840"/>
        <c:axId val="0"/>
      </c:bar3DChart>
      <c:catAx>
        <c:axId val="287561176"/>
        <c:scaling>
          <c:orientation val="minMax"/>
        </c:scaling>
        <c:delete val="0"/>
        <c:axPos val="b"/>
        <c:numFmt formatCode="General" sourceLinked="0"/>
        <c:majorTickMark val="out"/>
        <c:minorTickMark val="none"/>
        <c:tickLblPos val="nextTo"/>
        <c:txPr>
          <a:bodyPr rot="-5400000" vert="horz" anchor="ctr" anchorCtr="1"/>
          <a:lstStyle/>
          <a:p>
            <a:pPr>
              <a:defRPr sz="1200" b="1" baseline="0"/>
            </a:pPr>
            <a:endParaRPr lang="en-US"/>
          </a:p>
        </c:txPr>
        <c:crossAx val="444223840"/>
        <c:crosses val="autoZero"/>
        <c:auto val="1"/>
        <c:lblAlgn val="ctr"/>
        <c:lblOffset val="100"/>
        <c:noMultiLvlLbl val="0"/>
      </c:catAx>
      <c:valAx>
        <c:axId val="444223840"/>
        <c:scaling>
          <c:orientation val="minMax"/>
          <c:min val="0"/>
        </c:scaling>
        <c:delete val="0"/>
        <c:axPos val="l"/>
        <c:majorGridlines/>
        <c:numFmt formatCode="&quot;$&quot;#,##0" sourceLinked="0"/>
        <c:majorTickMark val="out"/>
        <c:minorTickMark val="none"/>
        <c:tickLblPos val="nextTo"/>
        <c:crossAx val="287561176"/>
        <c:crosses val="autoZero"/>
        <c:crossBetween val="between"/>
      </c:valAx>
    </c:plotArea>
    <c:plotVisOnly val="1"/>
    <c:dispBlanksAs val="gap"/>
    <c:showDLblsOverMax val="0"/>
  </c:chart>
  <c:spPr>
    <a:scene3d>
      <a:camera prst="orthographicFront"/>
      <a:lightRig rig="threePt" dir="t"/>
    </a:scene3d>
    <a:sp3d prstMaterial="dkEdge"/>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Sheet1!$B$1</c:f>
              <c:strCache>
                <c:ptCount val="1"/>
                <c:pt idx="0">
                  <c:v>Interim Real Estate Taxes</c:v>
                </c:pt>
              </c:strCache>
            </c:strRef>
          </c:tx>
          <c:spPr>
            <a:solidFill>
              <a:srgbClr val="FFCC66"/>
            </a:solidFill>
            <a:scene3d>
              <a:camera prst="orthographicFront"/>
              <a:lightRig rig="soft" dir="t"/>
            </a:scene3d>
            <a:sp3d prstMaterial="metal">
              <a:bevelT prst="slope"/>
            </a:sp3d>
          </c:spPr>
          <c:invertIfNegative val="0"/>
          <c:dLbls>
            <c:dLbl>
              <c:idx val="0"/>
              <c:layout>
                <c:manualLayout>
                  <c:x val="4.3641339704332096E-3"/>
                  <c:y val="-3.6618372703412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1B-4919-A13B-DCD50C4CF2DD}"/>
                </c:ext>
              </c:extLst>
            </c:dLbl>
            <c:dLbl>
              <c:idx val="1"/>
              <c:layout>
                <c:manualLayout>
                  <c:x val="4.2735042735042739E-3"/>
                  <c:y val="-5.9420297462817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E1B-4919-A13B-DCD50C4CF2DD}"/>
                </c:ext>
              </c:extLst>
            </c:dLbl>
            <c:dLbl>
              <c:idx val="2"/>
              <c:layout>
                <c:manualLayout>
                  <c:x val="3.0302622428606679E-3"/>
                  <c:y val="-6.6086964129483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E1B-4919-A13B-DCD50C4CF2DD}"/>
                </c:ext>
              </c:extLst>
            </c:dLbl>
            <c:dLbl>
              <c:idx val="3"/>
              <c:layout>
                <c:manualLayout>
                  <c:x val="4.273504273504221E-3"/>
                  <c:y val="-4.60869641294838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E1B-4919-A13B-DCD50C4CF2DD}"/>
                </c:ext>
              </c:extLst>
            </c:dLbl>
            <c:dLbl>
              <c:idx val="4"/>
              <c:layout>
                <c:manualLayout>
                  <c:x val="4.5455055297574983E-3"/>
                  <c:y val="-0.1547825021872265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E1B-4919-A13B-DCD50C4CF2DD}"/>
                </c:ext>
              </c:extLst>
            </c:dLbl>
            <c:dLbl>
              <c:idx val="5"/>
              <c:layout>
                <c:manualLayout>
                  <c:x val="2.8490028490028491E-3"/>
                  <c:y val="-0.1655072615923009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E1B-4919-A13B-DCD50C4CF2DD}"/>
                </c:ext>
              </c:extLst>
            </c:dLbl>
            <c:dLbl>
              <c:idx val="6"/>
              <c:layout>
                <c:manualLayout>
                  <c:x val="7.394508378760347E-3"/>
                  <c:y val="-5.40096237970253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E1B-4919-A13B-DCD50C4CF2DD}"/>
                </c:ext>
              </c:extLst>
            </c:dLbl>
            <c:dLbl>
              <c:idx val="7"/>
              <c:layout>
                <c:manualLayout>
                  <c:x val="7.2131368194360323E-3"/>
                  <c:y val="-1.922694663167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E1B-4919-A13B-DCD50C4CF2DD}"/>
                </c:ext>
              </c:extLst>
            </c:dLbl>
            <c:dLbl>
              <c:idx val="8"/>
              <c:layout>
                <c:manualLayout>
                  <c:x val="6.0606366511878323E-3"/>
                  <c:y val="-2.028871391076115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E1B-4919-A13B-DCD50C4CF2DD}"/>
                </c:ext>
              </c:extLst>
            </c:dLbl>
            <c:dLbl>
              <c:idx val="9"/>
              <c:layout>
                <c:manualLayout>
                  <c:x val="7.2131368194360323E-3"/>
                  <c:y val="5.12073490813648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E1B-4919-A13B-DCD50C4CF2DD}"/>
                </c:ext>
              </c:extLst>
            </c:dLbl>
            <c:dLbl>
              <c:idx val="10"/>
              <c:layout>
                <c:manualLayout>
                  <c:x val="4.8173946205442271E-3"/>
                  <c:y val="-1.73928258967629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E1B-4919-A13B-DCD50C4CF2DD}"/>
                </c:ext>
              </c:extLst>
            </c:dLbl>
            <c:dLbl>
              <c:idx val="11"/>
              <c:layout>
                <c:manualLayout>
                  <c:x val="7.9383987258003011E-3"/>
                  <c:y val="8.6964129483814521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E1B-4919-A13B-DCD50C4CF2DD}"/>
                </c:ext>
              </c:extLst>
            </c:dLbl>
            <c:dLbl>
              <c:idx val="12"/>
              <c:layout>
                <c:manualLayout>
                  <c:x val="6.2418960450456515E-3"/>
                  <c:y val="4.58937882764654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E1B-4919-A13B-DCD50C4CF2DD}"/>
                </c:ext>
              </c:extLst>
            </c:dLbl>
            <c:dLbl>
              <c:idx val="13"/>
              <c:layout>
                <c:manualLayout>
                  <c:x val="2.8490028490028491E-3"/>
                  <c:y val="3.7777777777777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E1B-4919-A13B-DCD50C4CF2DD}"/>
                </c:ext>
              </c:extLst>
            </c:dLbl>
            <c:dLbl>
              <c:idx val="14"/>
              <c:layout>
                <c:manualLayout>
                  <c:x val="2.8490028490028491E-3"/>
                  <c:y val="3.7777777777777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E1B-4919-A13B-DCD50C4CF2DD}"/>
                </c:ext>
              </c:extLst>
            </c:dLbl>
            <c:dLbl>
              <c:idx val="15"/>
              <c:layout>
                <c:manualLayout>
                  <c:x val="7.1225071225072267E-3"/>
                  <c:y val="2.4444444444444362E-2"/>
                </c:manualLayout>
              </c:layout>
              <c:numFmt formatCode="&quot;$&quot;#,##0" sourceLinked="0"/>
              <c:spPr>
                <a:noFill/>
                <a:ln>
                  <a:noFill/>
                </a:ln>
                <a:scene3d>
                  <a:camera prst="orthographicFront"/>
                  <a:lightRig rig="threePt" dir="t"/>
                </a:scene3d>
                <a:sp3d prstMaterial="metal"/>
              </c:spPr>
              <c:txPr>
                <a:bodyPr rot="-5400000" vert="horz" lIns="91440" tIns="0" anchor="ctr" anchorCtr="0"/>
                <a:lstStyle/>
                <a:p>
                  <a:pPr algn="just">
                    <a:defRPr sz="1100" b="1">
                      <a:solidFill>
                        <a:srgbClr val="5C3A3D"/>
                      </a:solidFill>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F-1E1B-4919-A13B-DCD50C4CF2DD}"/>
                </c:ext>
              </c:extLst>
            </c:dLbl>
            <c:dLbl>
              <c:idx val="16"/>
              <c:layout>
                <c:manualLayout>
                  <c:x val="2.8490028490027446E-3"/>
                  <c:y val="0.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E1B-4919-A13B-DCD50C4CF2DD}"/>
                </c:ext>
              </c:extLst>
            </c:dLbl>
            <c:dLbl>
              <c:idx val="17"/>
              <c:layout>
                <c:manualLayout>
                  <c:x val="1.4245014245014246E-3"/>
                  <c:y val="3.3333333333333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1E1B-4919-A13B-DCD50C4CF2DD}"/>
                </c:ext>
              </c:extLst>
            </c:dLbl>
            <c:numFmt formatCode="&quot;$&quot;#,##0" sourceLinked="0"/>
            <c:spPr>
              <a:scene3d>
                <a:camera prst="orthographicFront"/>
                <a:lightRig rig="threePt" dir="t"/>
              </a:scene3d>
              <a:sp3d prstMaterial="metal"/>
            </c:spPr>
            <c:txPr>
              <a:bodyPr rot="-5400000" vert="horz" anchor="t" anchorCtr="0"/>
              <a:lstStyle/>
              <a:p>
                <a:pPr algn="just">
                  <a:defRPr sz="1100" b="1">
                    <a:solidFill>
                      <a:srgbClr val="5C3A3D"/>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 Est.</c:v>
                </c:pt>
                <c:pt idx="17">
                  <c:v>2017-18 Bud.</c:v>
                </c:pt>
              </c:strCache>
            </c:strRef>
          </c:cat>
          <c:val>
            <c:numRef>
              <c:f>Sheet1!$B$2:$B$19</c:f>
              <c:numCache>
                <c:formatCode>"$"#,##0</c:formatCode>
                <c:ptCount val="18"/>
                <c:pt idx="0">
                  <c:v>3292155</c:v>
                </c:pt>
                <c:pt idx="1">
                  <c:v>2905455</c:v>
                </c:pt>
                <c:pt idx="2">
                  <c:v>2789129</c:v>
                </c:pt>
                <c:pt idx="3">
                  <c:v>3246827</c:v>
                </c:pt>
                <c:pt idx="4">
                  <c:v>4145248</c:v>
                </c:pt>
                <c:pt idx="5">
                  <c:v>4289994</c:v>
                </c:pt>
                <c:pt idx="6">
                  <c:v>3440117</c:v>
                </c:pt>
                <c:pt idx="7">
                  <c:v>2357237</c:v>
                </c:pt>
                <c:pt idx="8">
                  <c:v>1733341</c:v>
                </c:pt>
                <c:pt idx="9">
                  <c:v>966987</c:v>
                </c:pt>
                <c:pt idx="10">
                  <c:v>611047</c:v>
                </c:pt>
                <c:pt idx="11">
                  <c:v>599850</c:v>
                </c:pt>
                <c:pt idx="12">
                  <c:v>1482446</c:v>
                </c:pt>
                <c:pt idx="13">
                  <c:v>1920078</c:v>
                </c:pt>
                <c:pt idx="14">
                  <c:v>1554649.8500000003</c:v>
                </c:pt>
                <c:pt idx="15">
                  <c:v>1602641</c:v>
                </c:pt>
                <c:pt idx="16">
                  <c:v>1700000</c:v>
                </c:pt>
                <c:pt idx="17">
                  <c:v>1850000</c:v>
                </c:pt>
              </c:numCache>
            </c:numRef>
          </c:val>
          <c:extLst>
            <c:ext xmlns:c16="http://schemas.microsoft.com/office/drawing/2014/chart" uri="{C3380CC4-5D6E-409C-BE32-E72D297353CC}">
              <c16:uniqueId val="{00000011-1E1B-4919-A13B-DCD50C4CF2DD}"/>
            </c:ext>
          </c:extLst>
        </c:ser>
        <c:ser>
          <c:idx val="1"/>
          <c:order val="1"/>
          <c:tx>
            <c:strRef>
              <c:f>Sheet1!$C$1</c:f>
              <c:strCache>
                <c:ptCount val="1"/>
                <c:pt idx="0">
                  <c:v>%</c:v>
                </c:pt>
              </c:strCache>
            </c:strRef>
          </c:tx>
          <c:spPr>
            <a:noFill/>
          </c:spPr>
          <c:invertIfNegative val="0"/>
          <c:dLbls>
            <c:dLbl>
              <c:idx val="1"/>
              <c:layout>
                <c:manualLayout>
                  <c:x val="7.1225071225071226E-3"/>
                  <c:y val="-0.4022222222222222"/>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E1B-4919-A13B-DCD50C4CF2DD}"/>
                </c:ext>
              </c:extLst>
            </c:dLbl>
            <c:dLbl>
              <c:idx val="2"/>
              <c:layout>
                <c:manualLayout>
                  <c:x val="4.2735042735042739E-3"/>
                  <c:y val="-0.38888888888888884"/>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E1B-4919-A13B-DCD50C4CF2DD}"/>
                </c:ext>
              </c:extLst>
            </c:dLbl>
            <c:dLbl>
              <c:idx val="3"/>
              <c:layout>
                <c:manualLayout>
                  <c:x val="2.8490028490028491E-3"/>
                  <c:y val="4.88888888888888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E1B-4919-A13B-DCD50C4CF2DD}"/>
                </c:ext>
              </c:extLst>
            </c:dLbl>
            <c:dLbl>
              <c:idx val="4"/>
              <c:layout>
                <c:manualLayout>
                  <c:x val="0"/>
                  <c:y val="5.33333333333333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E1B-4919-A13B-DCD50C4CF2DD}"/>
                </c:ext>
              </c:extLst>
            </c:dLbl>
            <c:dLbl>
              <c:idx val="5"/>
              <c:layout>
                <c:manualLayout>
                  <c:x val="1.4245014245014246E-3"/>
                  <c:y val="4.2222222222222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1E1B-4919-A13B-DCD50C4CF2DD}"/>
                </c:ext>
              </c:extLst>
            </c:dLbl>
            <c:dLbl>
              <c:idx val="6"/>
              <c:layout>
                <c:manualLayout>
                  <c:x val="5.6980056980056983E-3"/>
                  <c:y val="-0.46888906386701662"/>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E1B-4919-A13B-DCD50C4CF2DD}"/>
                </c:ext>
              </c:extLst>
            </c:dLbl>
            <c:dLbl>
              <c:idx val="7"/>
              <c:layout>
                <c:manualLayout>
                  <c:x val="4.2735042735042739E-3"/>
                  <c:y val="-0.32222222222222224"/>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1E1B-4919-A13B-DCD50C4CF2DD}"/>
                </c:ext>
              </c:extLst>
            </c:dLbl>
            <c:dLbl>
              <c:idx val="8"/>
              <c:layout>
                <c:manualLayout>
                  <c:x val="4.2735042735042739E-3"/>
                  <c:y val="-0.24222222222222223"/>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1E1B-4919-A13B-DCD50C4CF2DD}"/>
                </c:ext>
              </c:extLst>
            </c:dLbl>
            <c:dLbl>
              <c:idx val="9"/>
              <c:layout>
                <c:manualLayout>
                  <c:x val="9.9715099715099714E-3"/>
                  <c:y val="-0.22666666666666666"/>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1E1B-4919-A13B-DCD50C4CF2DD}"/>
                </c:ext>
              </c:extLst>
            </c:dLbl>
            <c:dLbl>
              <c:idx val="10"/>
              <c:layout>
                <c:manualLayout>
                  <c:x val="8.5470085470085479E-3"/>
                  <c:y val="-0.16222222222222213"/>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1E1B-4919-A13B-DCD50C4CF2DD}"/>
                </c:ext>
              </c:extLst>
            </c:dLbl>
            <c:dLbl>
              <c:idx val="11"/>
              <c:layout>
                <c:manualLayout>
                  <c:x val="2.8490028490028491E-3"/>
                  <c:y val="-0.16222222222222213"/>
                </c:manualLayout>
              </c:layout>
              <c:numFmt formatCode="0.0%" sourceLinked="0"/>
              <c:spPr/>
              <c:txPr>
                <a:bodyPr rot="-5400000" vert="horz" anchor="ctr" anchorCtr="0"/>
                <a:lstStyle/>
                <a:p>
                  <a:pPr>
                    <a:defRPr sz="1200"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1E1B-4919-A13B-DCD50C4CF2DD}"/>
                </c:ext>
              </c:extLst>
            </c:dLbl>
            <c:dLbl>
              <c:idx val="12"/>
              <c:layout>
                <c:manualLayout>
                  <c:x val="7.1225071225070177E-3"/>
                  <c:y val="4.2222222222222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1E1B-4919-A13B-DCD50C4CF2DD}"/>
                </c:ext>
              </c:extLst>
            </c:dLbl>
            <c:dLbl>
              <c:idx val="13"/>
              <c:layout>
                <c:manualLayout>
                  <c:x val="7.1225071225071226E-3"/>
                  <c:y val="3.7777777777777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1E1B-4919-A13B-DCD50C4CF2DD}"/>
                </c:ext>
              </c:extLst>
            </c:dLbl>
            <c:dLbl>
              <c:idx val="14"/>
              <c:layout>
                <c:manualLayout>
                  <c:x val="1.4245014245013201E-3"/>
                  <c:y val="-0.23111111111111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1E1B-4919-A13B-DCD50C4CF2DD}"/>
                </c:ext>
              </c:extLst>
            </c:dLbl>
            <c:dLbl>
              <c:idx val="15"/>
              <c:layout>
                <c:manualLayout>
                  <c:x val="1.4245014245013201E-3"/>
                  <c:y val="3.55555555555555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1E1B-4919-A13B-DCD50C4CF2DD}"/>
                </c:ext>
              </c:extLst>
            </c:dLbl>
            <c:dLbl>
              <c:idx val="16"/>
              <c:layout>
                <c:manualLayout>
                  <c:x val="2.8490028490027446E-3"/>
                  <c:y val="4.2222222222222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1E1B-4919-A13B-DCD50C4CF2DD}"/>
                </c:ext>
              </c:extLst>
            </c:dLbl>
            <c:dLbl>
              <c:idx val="17"/>
              <c:layout>
                <c:manualLayout>
                  <c:x val="1.4245014245014246E-3"/>
                  <c:y val="5.33333333333333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1E1B-4919-A13B-DCD50C4CF2DD}"/>
                </c:ext>
              </c:extLst>
            </c:dLbl>
            <c:numFmt formatCode="0.0%" sourceLinked="0"/>
            <c:spPr>
              <a:noFill/>
              <a:ln>
                <a:noFill/>
              </a:ln>
              <a:effectLst/>
            </c:spPr>
            <c:txPr>
              <a:bodyPr rot="-5400000" vert="horz" anchor="ctr" anchorCtr="0"/>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 Est.</c:v>
                </c:pt>
                <c:pt idx="17">
                  <c:v>2017-18 Bud.</c:v>
                </c:pt>
              </c:strCache>
            </c:strRef>
          </c:cat>
          <c:val>
            <c:numRef>
              <c:f>Sheet1!$C$2:$C$19</c:f>
              <c:numCache>
                <c:formatCode>0.00%</c:formatCode>
                <c:ptCount val="18"/>
                <c:pt idx="1">
                  <c:v>-0.11746105514473043</c:v>
                </c:pt>
                <c:pt idx="2">
                  <c:v>-4.0037102622480815E-2</c:v>
                </c:pt>
                <c:pt idx="3">
                  <c:v>0.16410069236668509</c:v>
                </c:pt>
                <c:pt idx="4">
                  <c:v>0.27670738231510333</c:v>
                </c:pt>
                <c:pt idx="5">
                  <c:v>3.4918538046457052E-2</c:v>
                </c:pt>
                <c:pt idx="6">
                  <c:v>-0.19810680387897978</c:v>
                </c:pt>
                <c:pt idx="7">
                  <c:v>-0.31477999149447533</c:v>
                </c:pt>
                <c:pt idx="8">
                  <c:v>-0.26467258065268789</c:v>
                </c:pt>
                <c:pt idx="9">
                  <c:v>-0.44212535213786552</c:v>
                </c:pt>
                <c:pt idx="10">
                  <c:v>-0.36809181509161965</c:v>
                </c:pt>
                <c:pt idx="11">
                  <c:v>-1.8324286020551611E-2</c:v>
                </c:pt>
                <c:pt idx="12">
                  <c:v>1.47136117362674</c:v>
                </c:pt>
                <c:pt idx="13">
                  <c:v>0.29520940391757944</c:v>
                </c:pt>
                <c:pt idx="14">
                  <c:v>-0.19031942973150032</c:v>
                </c:pt>
                <c:pt idx="15">
                  <c:v>3.0869426964534596E-2</c:v>
                </c:pt>
                <c:pt idx="16">
                  <c:v>6.2624390952084788E-2</c:v>
                </c:pt>
                <c:pt idx="17">
                  <c:v>9.6484748639701717E-2</c:v>
                </c:pt>
              </c:numCache>
            </c:numRef>
          </c:val>
          <c:extLst>
            <c:ext xmlns:c16="http://schemas.microsoft.com/office/drawing/2014/chart" uri="{C3380CC4-5D6E-409C-BE32-E72D297353CC}">
              <c16:uniqueId val="{00000022-1E1B-4919-A13B-DCD50C4CF2DD}"/>
            </c:ext>
          </c:extLst>
        </c:ser>
        <c:dLbls>
          <c:showLegendKey val="0"/>
          <c:showVal val="0"/>
          <c:showCatName val="0"/>
          <c:showSerName val="0"/>
          <c:showPercent val="0"/>
          <c:showBubbleSize val="0"/>
        </c:dLbls>
        <c:gapWidth val="89"/>
        <c:shape val="box"/>
        <c:axId val="444229328"/>
        <c:axId val="444229720"/>
        <c:axId val="0"/>
      </c:bar3DChart>
      <c:catAx>
        <c:axId val="444229328"/>
        <c:scaling>
          <c:orientation val="minMax"/>
        </c:scaling>
        <c:delete val="0"/>
        <c:axPos val="b"/>
        <c:numFmt formatCode="General" sourceLinked="0"/>
        <c:majorTickMark val="in"/>
        <c:minorTickMark val="none"/>
        <c:tickLblPos val="nextTo"/>
        <c:txPr>
          <a:bodyPr rot="-5400000" vert="horz"/>
          <a:lstStyle/>
          <a:p>
            <a:pPr>
              <a:defRPr sz="1400"/>
            </a:pPr>
            <a:endParaRPr lang="en-US"/>
          </a:p>
        </c:txPr>
        <c:crossAx val="444229720"/>
        <c:crosses val="autoZero"/>
        <c:auto val="1"/>
        <c:lblAlgn val="ctr"/>
        <c:lblOffset val="100"/>
        <c:noMultiLvlLbl val="0"/>
      </c:catAx>
      <c:valAx>
        <c:axId val="444229720"/>
        <c:scaling>
          <c:orientation val="minMax"/>
          <c:min val="0"/>
        </c:scaling>
        <c:delete val="0"/>
        <c:axPos val="l"/>
        <c:majorGridlines/>
        <c:numFmt formatCode="&quot;$&quot;#,##0" sourceLinked="1"/>
        <c:majorTickMark val="out"/>
        <c:minorTickMark val="none"/>
        <c:tickLblPos val="nextTo"/>
        <c:crossAx val="4442293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920912075299239"/>
          <c:y val="5.5092602634259739E-2"/>
          <c:w val="0.82516387657425172"/>
          <c:h val="0.72419978933358653"/>
        </c:manualLayout>
      </c:layout>
      <c:barChart>
        <c:barDir val="col"/>
        <c:grouping val="stacked"/>
        <c:varyColors val="0"/>
        <c:ser>
          <c:idx val="0"/>
          <c:order val="0"/>
          <c:tx>
            <c:strRef>
              <c:f>Sheet1!$B$1</c:f>
              <c:strCache>
                <c:ptCount val="1"/>
                <c:pt idx="0">
                  <c:v>Earned Income Tax</c:v>
                </c:pt>
              </c:strCache>
            </c:strRef>
          </c:tx>
          <c:spPr>
            <a:solidFill>
              <a:schemeClr val="accent5">
                <a:lumMod val="75000"/>
              </a:schemeClr>
            </a:solidFill>
            <a:scene3d>
              <a:camera prst="orthographicFront"/>
              <a:lightRig rig="harsh" dir="t"/>
            </a:scene3d>
            <a:sp3d prstMaterial="metal">
              <a:bevelT w="114300" prst="artDeco"/>
              <a:bevelB w="139700" h="139700" prst="divot"/>
            </a:sp3d>
          </c:spPr>
          <c:invertIfNegative val="0"/>
          <c:dLbls>
            <c:dLbl>
              <c:idx val="1"/>
              <c:layout>
                <c:manualLayout>
                  <c:x val="0"/>
                  <c:y val="2.898551275923634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5F5-478D-87B8-394F2E1D9B63}"/>
                </c:ext>
              </c:extLst>
            </c:dLbl>
            <c:dLbl>
              <c:idx val="2"/>
              <c:layout>
                <c:manualLayout>
                  <c:x val="0"/>
                  <c:y val="5.86754627215411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5F5-478D-87B8-394F2E1D9B63}"/>
                </c:ext>
              </c:extLst>
            </c:dLbl>
            <c:dLbl>
              <c:idx val="3"/>
              <c:layout>
                <c:manualLayout>
                  <c:x val="1.3845619812798498E-3"/>
                  <c:y val="7.407408757547535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5F5-478D-87B8-394F2E1D9B63}"/>
                </c:ext>
              </c:extLst>
            </c:dLbl>
            <c:dLbl>
              <c:idx val="4"/>
              <c:layout>
                <c:manualLayout>
                  <c:x val="0"/>
                  <c:y val="6.712964186527438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75F5-478D-87B8-394F2E1D9B63}"/>
                </c:ext>
              </c:extLst>
            </c:dLbl>
            <c:dLbl>
              <c:idx val="5"/>
              <c:layout>
                <c:manualLayout>
                  <c:x val="-2.7691239625596996E-3"/>
                  <c:y val="7.17592723387416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75F5-478D-87B8-394F2E1D9B63}"/>
                </c:ext>
              </c:extLst>
            </c:dLbl>
            <c:dLbl>
              <c:idx val="6"/>
              <c:layout>
                <c:manualLayout>
                  <c:x val="0"/>
                  <c:y val="7.40740875754751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75F5-478D-87B8-394F2E1D9B63}"/>
                </c:ext>
              </c:extLst>
            </c:dLbl>
            <c:dLbl>
              <c:idx val="18"/>
              <c:layout>
                <c:manualLayout>
                  <c:x val="5.6022408963585435E-3"/>
                  <c:y val="2.7777782840803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5F5-478D-87B8-394F2E1D9B63}"/>
                </c:ext>
              </c:extLst>
            </c:dLbl>
            <c:numFmt formatCode="&quot;$&quot;#,##0" sourceLinked="0"/>
            <c:spPr>
              <a:noFill/>
              <a:ln>
                <a:noFill/>
              </a:ln>
              <a:effectLst/>
            </c:spPr>
            <c:txPr>
              <a:bodyPr rot="-5400000" vert="horz"/>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2"/>
                <c:pt idx="0">
                  <c:v>1996-97</c:v>
                </c:pt>
                <c:pt idx="1">
                  <c:v>1997-98</c:v>
                </c:pt>
                <c:pt idx="2">
                  <c:v>1998-99</c:v>
                </c:pt>
                <c:pt idx="3">
                  <c:v>1999-20</c:v>
                </c:pt>
                <c:pt idx="4">
                  <c:v>2000-01</c:v>
                </c:pt>
                <c:pt idx="5">
                  <c:v>2001-02</c:v>
                </c:pt>
                <c:pt idx="6">
                  <c:v>2002-03</c:v>
                </c:pt>
                <c:pt idx="7">
                  <c:v>2003-04</c:v>
                </c:pt>
                <c:pt idx="8">
                  <c:v>2004-05</c:v>
                </c:pt>
                <c:pt idx="9">
                  <c:v>2005-06</c:v>
                </c:pt>
                <c:pt idx="10">
                  <c:v>2006-07</c:v>
                </c:pt>
                <c:pt idx="11">
                  <c:v>2007-08</c:v>
                </c:pt>
                <c:pt idx="12">
                  <c:v>2008-09</c:v>
                </c:pt>
                <c:pt idx="13">
                  <c:v>2009-10</c:v>
                </c:pt>
                <c:pt idx="14">
                  <c:v>2010-11</c:v>
                </c:pt>
                <c:pt idx="15">
                  <c:v>2011-12</c:v>
                </c:pt>
                <c:pt idx="16">
                  <c:v>2012-13</c:v>
                </c:pt>
                <c:pt idx="17">
                  <c:v>2013-14 *</c:v>
                </c:pt>
                <c:pt idx="18">
                  <c:v>2014-15</c:v>
                </c:pt>
                <c:pt idx="19">
                  <c:v>2015-16</c:v>
                </c:pt>
                <c:pt idx="20">
                  <c:v>2016-17 Est.</c:v>
                </c:pt>
                <c:pt idx="21">
                  <c:v>2017-18 Bud.</c:v>
                </c:pt>
              </c:strCache>
            </c:strRef>
          </c:cat>
          <c:val>
            <c:numRef>
              <c:f>Sheet1!$B$2:$B$24</c:f>
              <c:numCache>
                <c:formatCode>"$"#,##0</c:formatCode>
                <c:ptCount val="22"/>
                <c:pt idx="0">
                  <c:v>8294610</c:v>
                </c:pt>
                <c:pt idx="1">
                  <c:v>9003886</c:v>
                </c:pt>
                <c:pt idx="2">
                  <c:v>11069763</c:v>
                </c:pt>
                <c:pt idx="3">
                  <c:v>12648181</c:v>
                </c:pt>
                <c:pt idx="4">
                  <c:v>13179694</c:v>
                </c:pt>
                <c:pt idx="5">
                  <c:v>13551197</c:v>
                </c:pt>
                <c:pt idx="6">
                  <c:v>13756063</c:v>
                </c:pt>
                <c:pt idx="7">
                  <c:v>14459424</c:v>
                </c:pt>
                <c:pt idx="8">
                  <c:v>15775014</c:v>
                </c:pt>
                <c:pt idx="9">
                  <c:v>16694448</c:v>
                </c:pt>
                <c:pt idx="10">
                  <c:v>17033746</c:v>
                </c:pt>
                <c:pt idx="11">
                  <c:v>18289233</c:v>
                </c:pt>
                <c:pt idx="12">
                  <c:v>18454804</c:v>
                </c:pt>
                <c:pt idx="13">
                  <c:v>18156255</c:v>
                </c:pt>
                <c:pt idx="14">
                  <c:v>18263936</c:v>
                </c:pt>
                <c:pt idx="15">
                  <c:v>19239103</c:v>
                </c:pt>
                <c:pt idx="16">
                  <c:v>19924045</c:v>
                </c:pt>
                <c:pt idx="17">
                  <c:v>23100644</c:v>
                </c:pt>
                <c:pt idx="18">
                  <c:v>22107520</c:v>
                </c:pt>
                <c:pt idx="19">
                  <c:v>23942867</c:v>
                </c:pt>
                <c:pt idx="20">
                  <c:v>24640700</c:v>
                </c:pt>
                <c:pt idx="21">
                  <c:v>25347000</c:v>
                </c:pt>
              </c:numCache>
            </c:numRef>
          </c:val>
          <c:extLst>
            <c:ext xmlns:c16="http://schemas.microsoft.com/office/drawing/2014/chart" uri="{C3380CC4-5D6E-409C-BE32-E72D297353CC}">
              <c16:uniqueId val="{00000003-75F5-478D-87B8-394F2E1D9B63}"/>
            </c:ext>
          </c:extLst>
        </c:ser>
        <c:ser>
          <c:idx val="1"/>
          <c:order val="1"/>
          <c:tx>
            <c:strRef>
              <c:f>Sheet1!$C$1</c:f>
              <c:strCache>
                <c:ptCount val="1"/>
                <c:pt idx="0">
                  <c:v>% Change</c:v>
                </c:pt>
              </c:strCache>
            </c:strRef>
          </c:tx>
          <c:invertIfNegative val="0"/>
          <c:dLbls>
            <c:dLbl>
              <c:idx val="1"/>
              <c:layout>
                <c:manualLayout>
                  <c:x val="-2.7691239625596996E-3"/>
                  <c:y val="1.157407618366716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5F5-478D-87B8-394F2E1D9B63}"/>
                </c:ext>
              </c:extLst>
            </c:dLbl>
            <c:dLbl>
              <c:idx val="2"/>
              <c:layout>
                <c:manualLayout>
                  <c:x val="1.4005602240896359E-3"/>
                  <c:y val="5.671297329997326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5F5-478D-87B8-394F2E1D9B63}"/>
                </c:ext>
              </c:extLst>
            </c:dLbl>
            <c:dLbl>
              <c:idx val="3"/>
              <c:layout>
                <c:manualLayout>
                  <c:x val="0"/>
                  <c:y val="5.90277885367068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5F5-478D-87B8-394F2E1D9B63}"/>
                </c:ext>
              </c:extLst>
            </c:dLbl>
            <c:dLbl>
              <c:idx val="4"/>
              <c:layout>
                <c:manualLayout>
                  <c:x val="0"/>
                  <c:y val="5.2083342826506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5F5-478D-87B8-394F2E1D9B63}"/>
                </c:ext>
              </c:extLst>
            </c:dLbl>
            <c:dLbl>
              <c:idx val="5"/>
              <c:layout>
                <c:manualLayout>
                  <c:x val="0"/>
                  <c:y val="5.20833428265059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5F5-478D-87B8-394F2E1D9B63}"/>
                </c:ext>
              </c:extLst>
            </c:dLbl>
            <c:dLbl>
              <c:idx val="6"/>
              <c:layout>
                <c:manualLayout>
                  <c:x val="-5.1353281645794929E-17"/>
                  <c:y val="5.2083342826506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5F5-478D-87B8-394F2E1D9B63}"/>
                </c:ext>
              </c:extLst>
            </c:dLbl>
            <c:dLbl>
              <c:idx val="7"/>
              <c:layout>
                <c:manualLayout>
                  <c:x val="0"/>
                  <c:y val="4.821760138116094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5F5-478D-87B8-394F2E1D9B63}"/>
                </c:ext>
              </c:extLst>
            </c:dLbl>
            <c:dLbl>
              <c:idx val="8"/>
              <c:layout>
                <c:manualLayout>
                  <c:x val="0"/>
                  <c:y val="5.2083342826506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5F5-478D-87B8-394F2E1D9B63}"/>
                </c:ext>
              </c:extLst>
            </c:dLbl>
            <c:dLbl>
              <c:idx val="9"/>
              <c:layout>
                <c:manualLayout>
                  <c:x val="0"/>
                  <c:y val="5.90277885367068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5F5-478D-87B8-394F2E1D9B63}"/>
                </c:ext>
              </c:extLst>
            </c:dLbl>
            <c:dLbl>
              <c:idx val="10"/>
              <c:layout>
                <c:manualLayout>
                  <c:x val="0"/>
                  <c:y val="5.671297329997326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5F5-478D-87B8-394F2E1D9B63}"/>
                </c:ext>
              </c:extLst>
            </c:dLbl>
            <c:dLbl>
              <c:idx val="11"/>
              <c:layout>
                <c:manualLayout>
                  <c:x val="0"/>
                  <c:y val="5.90277885367068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5F5-478D-87B8-394F2E1D9B63}"/>
                </c:ext>
              </c:extLst>
            </c:dLbl>
            <c:dLbl>
              <c:idx val="12"/>
              <c:layout>
                <c:manualLayout>
                  <c:x val="0"/>
                  <c:y val="5.439815806323961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5F5-478D-87B8-394F2E1D9B63}"/>
                </c:ext>
              </c:extLst>
            </c:dLbl>
            <c:dLbl>
              <c:idx val="13"/>
              <c:layout>
                <c:manualLayout>
                  <c:x val="1.9448189908701766E-3"/>
                  <c:y val="-0.37615164336388951"/>
                </c:manualLayout>
              </c:layout>
              <c:numFmt formatCode="0.00%" sourceLinked="0"/>
              <c:spPr/>
              <c:txPr>
                <a:bodyPr rot="-5400000" vert="horz"/>
                <a:lstStyle/>
                <a:p>
                  <a:pPr>
                    <a:defRPr sz="1050" b="1">
                      <a:solidFill>
                        <a:srgbClr val="FF0000"/>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5F5-478D-87B8-394F2E1D9B63}"/>
                </c:ext>
              </c:extLst>
            </c:dLbl>
            <c:dLbl>
              <c:idx val="14"/>
              <c:layout>
                <c:manualLayout>
                  <c:x val="-1.4005602240896359E-3"/>
                  <c:y val="5.439815806323965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5F5-478D-87B8-394F2E1D9B63}"/>
                </c:ext>
              </c:extLst>
            </c:dLbl>
            <c:dLbl>
              <c:idx val="15"/>
              <c:layout>
                <c:manualLayout>
                  <c:x val="0"/>
                  <c:y val="5.2083342826506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5F5-478D-87B8-394F2E1D9B63}"/>
                </c:ext>
              </c:extLst>
            </c:dLbl>
            <c:dLbl>
              <c:idx val="16"/>
              <c:layout>
                <c:manualLayout>
                  <c:x val="0"/>
                  <c:y val="5.90277885367068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5F5-478D-87B8-394F2E1D9B63}"/>
                </c:ext>
              </c:extLst>
            </c:dLbl>
            <c:dLbl>
              <c:idx val="17"/>
              <c:layout>
                <c:manualLayout>
                  <c:x val="1.3845619812798498E-3"/>
                  <c:y val="0.113620792071447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5F5-478D-87B8-394F2E1D9B63}"/>
                </c:ext>
              </c:extLst>
            </c:dLbl>
            <c:dLbl>
              <c:idx val="18"/>
              <c:layout>
                <c:manualLayout>
                  <c:x val="-8.3684234396095496E-4"/>
                  <c:y val="-0.46377323267957726"/>
                </c:manualLayout>
              </c:layout>
              <c:numFmt formatCode="0.00%" sourceLinked="0"/>
              <c:spPr/>
              <c:txPr>
                <a:bodyPr rot="-5400000" vert="horz"/>
                <a:lstStyle/>
                <a:p>
                  <a:pPr>
                    <a:defRPr sz="1050" b="1">
                      <a:solidFill>
                        <a:srgbClr val="FF0000"/>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75F5-478D-87B8-394F2E1D9B63}"/>
                </c:ext>
              </c:extLst>
            </c:dLbl>
            <c:dLbl>
              <c:idx val="19"/>
              <c:layout>
                <c:manualLayout>
                  <c:x val="2.7691239625596996E-3"/>
                  <c:y val="5.783574982424719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5F5-478D-87B8-394F2E1D9B63}"/>
                </c:ext>
              </c:extLst>
            </c:dLbl>
            <c:dLbl>
              <c:idx val="20"/>
              <c:layout>
                <c:manualLayout>
                  <c:x val="-1.0153337237167383E-16"/>
                  <c:y val="7.17246412446488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75F5-478D-87B8-394F2E1D9B63}"/>
                </c:ext>
              </c:extLst>
            </c:dLbl>
            <c:dLbl>
              <c:idx val="21"/>
              <c:layout>
                <c:manualLayout>
                  <c:x val="1.3845619812796468E-3"/>
                  <c:y val="7.40394564813824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5F5-478D-87B8-394F2E1D9B63}"/>
                </c:ext>
              </c:extLst>
            </c:dLbl>
            <c:numFmt formatCode="0.00%" sourceLinked="0"/>
            <c:spPr>
              <a:noFill/>
              <a:ln>
                <a:noFill/>
              </a:ln>
              <a:effectLst/>
            </c:spPr>
            <c:txPr>
              <a:bodyPr rot="-5400000" vert="horz"/>
              <a:lstStyle/>
              <a:p>
                <a:pPr>
                  <a:defRPr sz="105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2"/>
                <c:pt idx="0">
                  <c:v>1996-97</c:v>
                </c:pt>
                <c:pt idx="1">
                  <c:v>1997-98</c:v>
                </c:pt>
                <c:pt idx="2">
                  <c:v>1998-99</c:v>
                </c:pt>
                <c:pt idx="3">
                  <c:v>1999-20</c:v>
                </c:pt>
                <c:pt idx="4">
                  <c:v>2000-01</c:v>
                </c:pt>
                <c:pt idx="5">
                  <c:v>2001-02</c:v>
                </c:pt>
                <c:pt idx="6">
                  <c:v>2002-03</c:v>
                </c:pt>
                <c:pt idx="7">
                  <c:v>2003-04</c:v>
                </c:pt>
                <c:pt idx="8">
                  <c:v>2004-05</c:v>
                </c:pt>
                <c:pt idx="9">
                  <c:v>2005-06</c:v>
                </c:pt>
                <c:pt idx="10">
                  <c:v>2006-07</c:v>
                </c:pt>
                <c:pt idx="11">
                  <c:v>2007-08</c:v>
                </c:pt>
                <c:pt idx="12">
                  <c:v>2008-09</c:v>
                </c:pt>
                <c:pt idx="13">
                  <c:v>2009-10</c:v>
                </c:pt>
                <c:pt idx="14">
                  <c:v>2010-11</c:v>
                </c:pt>
                <c:pt idx="15">
                  <c:v>2011-12</c:v>
                </c:pt>
                <c:pt idx="16">
                  <c:v>2012-13</c:v>
                </c:pt>
                <c:pt idx="17">
                  <c:v>2013-14 *</c:v>
                </c:pt>
                <c:pt idx="18">
                  <c:v>2014-15</c:v>
                </c:pt>
                <c:pt idx="19">
                  <c:v>2015-16</c:v>
                </c:pt>
                <c:pt idx="20">
                  <c:v>2016-17 Est.</c:v>
                </c:pt>
                <c:pt idx="21">
                  <c:v>2017-18 Bud.</c:v>
                </c:pt>
              </c:strCache>
            </c:strRef>
          </c:cat>
          <c:val>
            <c:numRef>
              <c:f>Sheet1!$C$2:$C$24</c:f>
              <c:numCache>
                <c:formatCode>0.00%</c:formatCode>
                <c:ptCount val="22"/>
                <c:pt idx="1">
                  <c:v>8.5510470052238746E-2</c:v>
                </c:pt>
                <c:pt idx="2">
                  <c:v>0.22944282057769277</c:v>
                </c:pt>
                <c:pt idx="3">
                  <c:v>0.14258823788729713</c:v>
                </c:pt>
                <c:pt idx="4">
                  <c:v>4.2022880602356968E-2</c:v>
                </c:pt>
                <c:pt idx="5">
                  <c:v>2.8187528481313753E-2</c:v>
                </c:pt>
                <c:pt idx="6">
                  <c:v>1.5117926482804434E-2</c:v>
                </c:pt>
                <c:pt idx="7">
                  <c:v>5.1130981298937055E-2</c:v>
                </c:pt>
                <c:pt idx="8">
                  <c:v>9.0984952097676916E-2</c:v>
                </c:pt>
                <c:pt idx="9">
                  <c:v>5.8284195500555497E-2</c:v>
                </c:pt>
                <c:pt idx="10">
                  <c:v>2.032400232700117E-2</c:v>
                </c:pt>
                <c:pt idx="11">
                  <c:v>7.3705865990957006E-2</c:v>
                </c:pt>
                <c:pt idx="12">
                  <c:v>9.0529220115463556E-3</c:v>
                </c:pt>
                <c:pt idx="13">
                  <c:v>-1.6177305378046822E-2</c:v>
                </c:pt>
                <c:pt idx="14">
                  <c:v>5.9307935474578874E-3</c:v>
                </c:pt>
                <c:pt idx="15">
                  <c:v>5.3393036418874877E-2</c:v>
                </c:pt>
                <c:pt idx="16">
                  <c:v>3.7502431020345228E-2</c:v>
                </c:pt>
                <c:pt idx="17">
                  <c:v>0.1644065750704739</c:v>
                </c:pt>
                <c:pt idx="18">
                  <c:v>-5.0094527112232029E-2</c:v>
                </c:pt>
                <c:pt idx="19">
                  <c:v>7.945003611154737E-2</c:v>
                </c:pt>
                <c:pt idx="20">
                  <c:v>3.0208378606241454E-2</c:v>
                </c:pt>
                <c:pt idx="21">
                  <c:v>3.1948404886663E-2</c:v>
                </c:pt>
              </c:numCache>
            </c:numRef>
          </c:val>
          <c:extLst>
            <c:ext xmlns:c16="http://schemas.microsoft.com/office/drawing/2014/chart" uri="{C3380CC4-5D6E-409C-BE32-E72D297353CC}">
              <c16:uniqueId val="{00000017-75F5-478D-87B8-394F2E1D9B63}"/>
            </c:ext>
          </c:extLst>
        </c:ser>
        <c:dLbls>
          <c:showLegendKey val="0"/>
          <c:showVal val="0"/>
          <c:showCatName val="0"/>
          <c:showSerName val="0"/>
          <c:showPercent val="0"/>
          <c:showBubbleSize val="0"/>
        </c:dLbls>
        <c:gapWidth val="51"/>
        <c:overlap val="100"/>
        <c:axId val="444228544"/>
        <c:axId val="444225800"/>
      </c:barChart>
      <c:catAx>
        <c:axId val="444228544"/>
        <c:scaling>
          <c:orientation val="minMax"/>
        </c:scaling>
        <c:delete val="0"/>
        <c:axPos val="b"/>
        <c:numFmt formatCode="General" sourceLinked="0"/>
        <c:majorTickMark val="out"/>
        <c:minorTickMark val="none"/>
        <c:tickLblPos val="nextTo"/>
        <c:txPr>
          <a:bodyPr rot="-5400000" vert="horz"/>
          <a:lstStyle/>
          <a:p>
            <a:pPr>
              <a:defRPr sz="1400"/>
            </a:pPr>
            <a:endParaRPr lang="en-US"/>
          </a:p>
        </c:txPr>
        <c:crossAx val="444225800"/>
        <c:crosses val="autoZero"/>
        <c:auto val="1"/>
        <c:lblAlgn val="ctr"/>
        <c:lblOffset val="100"/>
        <c:noMultiLvlLbl val="0"/>
      </c:catAx>
      <c:valAx>
        <c:axId val="444225800"/>
        <c:scaling>
          <c:orientation val="minMax"/>
          <c:min val="0"/>
        </c:scaling>
        <c:delete val="0"/>
        <c:axPos val="l"/>
        <c:majorGridlines/>
        <c:numFmt formatCode="&quot;$&quot;#,##0" sourceLinked="1"/>
        <c:majorTickMark val="out"/>
        <c:minorTickMark val="none"/>
        <c:tickLblPos val="nextTo"/>
        <c:txPr>
          <a:bodyPr anchor="ctr" anchorCtr="1"/>
          <a:lstStyle/>
          <a:p>
            <a:pPr>
              <a:defRPr sz="1600"/>
            </a:pPr>
            <a:endParaRPr lang="en-US"/>
          </a:p>
        </c:txPr>
        <c:crossAx val="44422854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85115923009624"/>
          <c:y val="2.4550853018372704E-2"/>
          <c:w val="0.89060192475940492"/>
          <c:h val="0.7250255905511811"/>
        </c:manualLayout>
      </c:layout>
      <c:lineChart>
        <c:grouping val="standard"/>
        <c:varyColors val="0"/>
        <c:ser>
          <c:idx val="4"/>
          <c:order val="0"/>
          <c:tx>
            <c:strRef>
              <c:f>Sheet1!$C$1</c:f>
              <c:strCache>
                <c:ptCount val="1"/>
                <c:pt idx="0">
                  <c:v>% Increase in Assessment Growth</c:v>
                </c:pt>
              </c:strCache>
            </c:strRef>
          </c:tx>
          <c:spPr>
            <a:ln w="76200">
              <a:solidFill>
                <a:srgbClr val="FFFF00"/>
              </a:solidFill>
              <a:prstDash val="solid"/>
            </a:ln>
          </c:spPr>
          <c:marker>
            <c:symbol val="diamond"/>
            <c:size val="9"/>
            <c:spPr>
              <a:solidFill>
                <a:srgbClr val="00B0F0"/>
              </a:solidFill>
              <a:ln>
                <a:solidFill>
                  <a:srgbClr val="FF0000"/>
                </a:solidFill>
                <a:prstDash val="solid"/>
              </a:ln>
            </c:spPr>
          </c:marker>
          <c:dLbls>
            <c:dLbl>
              <c:idx val="0"/>
              <c:layout>
                <c:manualLayout>
                  <c:x val="-3.6774387576552929E-2"/>
                  <c:y val="3.83177493438319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D7-4276-80D5-A7505E168933}"/>
                </c:ext>
              </c:extLst>
            </c:dLbl>
            <c:dLbl>
              <c:idx val="3"/>
              <c:layout>
                <c:manualLayout>
                  <c:x val="-9.9715099715100858E-3"/>
                  <c:y val="8.7500000000000008E-2"/>
                </c:manualLayout>
              </c:layout>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D7-4276-80D5-A7505E168933}"/>
                </c:ext>
              </c:extLst>
            </c:dLbl>
            <c:dLbl>
              <c:idx val="4"/>
              <c:layout>
                <c:manualLayout>
                  <c:x val="7.1225071225071313E-3"/>
                  <c:y val="8.9583333333333348E-2"/>
                </c:manualLayout>
              </c:layout>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D7-4276-80D5-A7505E168933}"/>
                </c:ext>
              </c:extLst>
            </c:dLbl>
            <c:dLbl>
              <c:idx val="5"/>
              <c:layout>
                <c:manualLayout>
                  <c:x val="-7.0107720909886262E-2"/>
                  <c:y val="-4.08489173228346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D7-4276-80D5-A7505E168933}"/>
                </c:ext>
              </c:extLst>
            </c:dLbl>
            <c:dLbl>
              <c:idx val="7"/>
              <c:layout>
                <c:manualLayout>
                  <c:x val="-4.8299431321084862E-3"/>
                  <c:y val="-1.7932250656167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AD7-4276-80D5-A7505E168933}"/>
                </c:ext>
              </c:extLst>
            </c:dLbl>
            <c:dLbl>
              <c:idx val="8"/>
              <c:layout>
                <c:manualLayout>
                  <c:x val="-1.1396011396011443E-2"/>
                  <c:y val="8.1250000000000003E-2"/>
                </c:manualLayout>
              </c:layout>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AD7-4276-80D5-A7505E168933}"/>
                </c:ext>
              </c:extLst>
            </c:dLbl>
            <c:dLbl>
              <c:idx val="10"/>
              <c:layout>
                <c:manualLayout>
                  <c:x val="0"/>
                  <c:y val="-3.5416666666666666E-2"/>
                </c:manualLayout>
              </c:layout>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AD7-4276-80D5-A7505E168933}"/>
                </c:ext>
              </c:extLst>
            </c:dLbl>
            <c:dLbl>
              <c:idx val="12"/>
              <c:layout>
                <c:manualLayout>
                  <c:x val="-5.5484361329833767E-2"/>
                  <c:y val="4.60416666666665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AD7-4276-80D5-A7505E168933}"/>
                </c:ext>
              </c:extLst>
            </c:dLbl>
            <c:dLbl>
              <c:idx val="13"/>
              <c:layout>
                <c:manualLayout>
                  <c:x val="-2.0521653543307088E-3"/>
                  <c:y val="-2.20989173228346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AD7-4276-80D5-A7505E168933}"/>
                </c:ext>
              </c:extLst>
            </c:dLbl>
            <c:dLbl>
              <c:idx val="14"/>
              <c:layout>
                <c:manualLayout>
                  <c:x val="-3.5612535612535516E-2"/>
                  <c:y val="5.8333169291338582E-2"/>
                </c:manualLayout>
              </c:layout>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AD7-4276-80D5-A7505E168933}"/>
                </c:ext>
              </c:extLst>
            </c:dLbl>
            <c:dLbl>
              <c:idx val="15"/>
              <c:layout>
                <c:manualLayout>
                  <c:x val="-6.8554243219597646E-2"/>
                  <c:y val="1.27083333333333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AD7-4276-80D5-A7505E168933}"/>
                </c:ext>
              </c:extLst>
            </c:dLbl>
            <c:dLbl>
              <c:idx val="16"/>
              <c:layout>
                <c:manualLayout>
                  <c:x val="-8.3084098862642272E-2"/>
                  <c:y val="4.984416010498610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AD7-4276-80D5-A7505E168933}"/>
                </c:ext>
              </c:extLst>
            </c:dLbl>
            <c:dLbl>
              <c:idx val="17"/>
              <c:layout>
                <c:manualLayout>
                  <c:x val="-2.5000000000000102E-2"/>
                  <c:y val="2.99840879265091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AD7-4276-80D5-A7505E168933}"/>
                </c:ext>
              </c:extLst>
            </c:dLbl>
            <c:dLbl>
              <c:idx val="18"/>
              <c:layout>
                <c:manualLayout>
                  <c:x val="-5.5269247594050747E-2"/>
                  <c:y val="-2.418225065616798E-2"/>
                </c:manualLayout>
              </c:layout>
              <c:numFmt formatCode="0.00%" sourceLinked="0"/>
              <c:spPr>
                <a:noFill/>
                <a:ln w="32667">
                  <a:noFill/>
                </a:ln>
                <a:effectLst/>
              </c:spPr>
              <c:txPr>
                <a:bodyPr wrap="square" lIns="38100" tIns="19050" rIns="38100" bIns="19050" anchor="ctr">
                  <a:noAutofit/>
                </a:bodyPr>
                <a:lstStyle/>
                <a:p>
                  <a:pPr>
                    <a:defRPr sz="1200" b="1" i="0" u="none" strike="noStrike" baseline="0">
                      <a:solidFill>
                        <a:schemeClr val="tx1"/>
                      </a:solidFill>
                      <a:latin typeface="Times New Roman"/>
                      <a:ea typeface="Times New Roman"/>
                      <a:cs typeface="Times New Roman"/>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8.3333333333333329E-2"/>
                      <c:h val="3.5000000000000003E-2"/>
                    </c:manualLayout>
                  </c15:layout>
                </c:ext>
                <c:ext xmlns:c16="http://schemas.microsoft.com/office/drawing/2014/chart" uri="{C3380CC4-5D6E-409C-BE32-E72D297353CC}">
                  <c16:uniqueId val="{0000000D-7AD7-4276-80D5-A7505E168933}"/>
                </c:ext>
              </c:extLst>
            </c:dLbl>
            <c:dLbl>
              <c:idx val="19"/>
              <c:layout>
                <c:manualLayout>
                  <c:x val="-2.255282152230971E-2"/>
                  <c:y val="-3.66822506561680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AD7-4276-80D5-A7505E168933}"/>
                </c:ext>
              </c:extLst>
            </c:dLbl>
            <c:dLbl>
              <c:idx val="20"/>
              <c:layout>
                <c:manualLayout>
                  <c:x val="-4.4706583552055888E-2"/>
                  <c:y val="-6.43750000000000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AD7-4276-80D5-A7505E168933}"/>
                </c:ext>
              </c:extLst>
            </c:dLbl>
            <c:dLbl>
              <c:idx val="21"/>
              <c:layout>
                <c:manualLayout>
                  <c:x val="-4.8611111111111216E-2"/>
                  <c:y val="-4.02552493438320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AD7-4276-80D5-A7505E168933}"/>
                </c:ext>
              </c:extLst>
            </c:dLbl>
            <c:dLbl>
              <c:idx val="22"/>
              <c:layout>
                <c:manualLayout>
                  <c:x val="-2.5000000000000001E-2"/>
                  <c:y val="3.32604986876640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AD7-4276-80D5-A7505E168933}"/>
                </c:ext>
              </c:extLst>
            </c:dLbl>
            <c:numFmt formatCode="0.00%" sourceLinked="0"/>
            <c:spPr>
              <a:noFill/>
              <a:ln w="32667">
                <a:noFill/>
              </a:ln>
            </c:spPr>
            <c:txPr>
              <a:bodyPr/>
              <a:lstStyle/>
              <a:p>
                <a:pPr>
                  <a:defRPr sz="1200" b="1" i="0" u="none" strike="noStrike" baseline="0">
                    <a:solidFill>
                      <a:schemeClr val="tx1"/>
                    </a:solidFill>
                    <a:latin typeface="Times New Roman"/>
                    <a:ea typeface="Times New Roman"/>
                    <a:cs typeface="Times New Roman"/>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Sheet1!$A$2:$A$26</c:f>
              <c:strCache>
                <c:ptCount val="24"/>
                <c:pt idx="0">
                  <c:v>94-95</c:v>
                </c:pt>
                <c:pt idx="1">
                  <c:v>95-96</c:v>
                </c:pt>
                <c:pt idx="2">
                  <c:v>96-97</c:v>
                </c:pt>
                <c:pt idx="3">
                  <c:v>97-98</c:v>
                </c:pt>
                <c:pt idx="4">
                  <c:v>98-99</c:v>
                </c:pt>
                <c:pt idx="5">
                  <c:v>99-00</c:v>
                </c:pt>
                <c:pt idx="6">
                  <c:v>00-01</c:v>
                </c:pt>
                <c:pt idx="7">
                  <c:v> 01-02</c:v>
                </c:pt>
                <c:pt idx="8">
                  <c:v> 02-03</c:v>
                </c:pt>
                <c:pt idx="9">
                  <c:v> 03-04</c:v>
                </c:pt>
                <c:pt idx="10">
                  <c:v> 04-05</c:v>
                </c:pt>
                <c:pt idx="11">
                  <c:v> 05-06</c:v>
                </c:pt>
                <c:pt idx="12">
                  <c:v> 06-07</c:v>
                </c:pt>
                <c:pt idx="13">
                  <c:v> 07-08</c:v>
                </c:pt>
                <c:pt idx="14">
                  <c:v> 08-09</c:v>
                </c:pt>
                <c:pt idx="15">
                  <c:v> 09-10</c:v>
                </c:pt>
                <c:pt idx="16">
                  <c:v> 10-11</c:v>
                </c:pt>
                <c:pt idx="17">
                  <c:v> 11-12</c:v>
                </c:pt>
                <c:pt idx="18">
                  <c:v> 12-13</c:v>
                </c:pt>
                <c:pt idx="19">
                  <c:v> 13-14</c:v>
                </c:pt>
                <c:pt idx="20">
                  <c:v> 14-15</c:v>
                </c:pt>
                <c:pt idx="21">
                  <c:v> 15-16</c:v>
                </c:pt>
                <c:pt idx="22">
                  <c:v>16-17 Est.</c:v>
                </c:pt>
                <c:pt idx="23">
                  <c:v>17-18 Bud.</c:v>
                </c:pt>
              </c:strCache>
            </c:strRef>
          </c:cat>
          <c:val>
            <c:numRef>
              <c:f>Sheet1!$C$2:$C$26</c:f>
              <c:numCache>
                <c:formatCode>0.00%</c:formatCode>
                <c:ptCount val="24"/>
                <c:pt idx="0">
                  <c:v>3.9E-2</c:v>
                </c:pt>
                <c:pt idx="1">
                  <c:v>4.3999999999999997E-2</c:v>
                </c:pt>
                <c:pt idx="2">
                  <c:v>4.8000000000000001E-2</c:v>
                </c:pt>
                <c:pt idx="3">
                  <c:v>4.2999999999999997E-2</c:v>
                </c:pt>
                <c:pt idx="4">
                  <c:v>3.9E-2</c:v>
                </c:pt>
                <c:pt idx="5">
                  <c:v>4.7E-2</c:v>
                </c:pt>
                <c:pt idx="6">
                  <c:v>6.2E-2</c:v>
                </c:pt>
                <c:pt idx="7">
                  <c:v>4.7E-2</c:v>
                </c:pt>
                <c:pt idx="8">
                  <c:v>2.4E-2</c:v>
                </c:pt>
                <c:pt idx="9">
                  <c:v>2.7E-2</c:v>
                </c:pt>
                <c:pt idx="10">
                  <c:v>2.9000000000000001E-2</c:v>
                </c:pt>
                <c:pt idx="11">
                  <c:v>2.9000000000000001E-2</c:v>
                </c:pt>
                <c:pt idx="12">
                  <c:v>2.1583263539921831E-2</c:v>
                </c:pt>
                <c:pt idx="13">
                  <c:v>2.8588527465500127E-2</c:v>
                </c:pt>
                <c:pt idx="14">
                  <c:v>1.6544870805667695E-2</c:v>
                </c:pt>
                <c:pt idx="15">
                  <c:v>6.7386566710236498E-3</c:v>
                </c:pt>
                <c:pt idx="16">
                  <c:v>-6.4105116520934962E-3</c:v>
                </c:pt>
                <c:pt idx="17">
                  <c:v>-3.3823837619130406E-3</c:v>
                </c:pt>
                <c:pt idx="18">
                  <c:v>7.9875513766802207E-3</c:v>
                </c:pt>
                <c:pt idx="19">
                  <c:v>1.5449221267668776E-3</c:v>
                </c:pt>
                <c:pt idx="20">
                  <c:v>4.8476578628045249E-3</c:v>
                </c:pt>
                <c:pt idx="21">
                  <c:v>1.483831193526299E-2</c:v>
                </c:pt>
                <c:pt idx="22">
                  <c:v>9.8022359481309534E-3</c:v>
                </c:pt>
                <c:pt idx="23">
                  <c:v>1.107720351227302E-2</c:v>
                </c:pt>
              </c:numCache>
            </c:numRef>
          </c:val>
          <c:smooth val="1"/>
          <c:extLst>
            <c:ext xmlns:c16="http://schemas.microsoft.com/office/drawing/2014/chart" uri="{C3380CC4-5D6E-409C-BE32-E72D297353CC}">
              <c16:uniqueId val="{00000012-7AD7-4276-80D5-A7505E168933}"/>
            </c:ext>
          </c:extLst>
        </c:ser>
        <c:dLbls>
          <c:showLegendKey val="0"/>
          <c:showVal val="0"/>
          <c:showCatName val="0"/>
          <c:showSerName val="0"/>
          <c:showPercent val="0"/>
          <c:showBubbleSize val="0"/>
        </c:dLbls>
        <c:marker val="1"/>
        <c:smooth val="0"/>
        <c:axId val="444225016"/>
        <c:axId val="444225408"/>
      </c:lineChart>
      <c:catAx>
        <c:axId val="444225016"/>
        <c:scaling>
          <c:orientation val="minMax"/>
        </c:scaling>
        <c:delete val="0"/>
        <c:axPos val="b"/>
        <c:numFmt formatCode="General" sourceLinked="1"/>
        <c:majorTickMark val="out"/>
        <c:minorTickMark val="none"/>
        <c:tickLblPos val="low"/>
        <c:spPr>
          <a:noFill/>
          <a:ln w="63500" cmpd="sng">
            <a:solidFill>
              <a:srgbClr val="FF0000"/>
            </a:solidFill>
            <a:prstDash val="solid"/>
          </a:ln>
        </c:spPr>
        <c:txPr>
          <a:bodyPr rot="-5400000" vert="horz"/>
          <a:lstStyle/>
          <a:p>
            <a:pPr>
              <a:defRPr sz="1400" b="1" i="0" u="none" strike="noStrike" baseline="0">
                <a:solidFill>
                  <a:schemeClr val="tx1"/>
                </a:solidFill>
                <a:latin typeface="Times New Roman"/>
                <a:ea typeface="Times New Roman"/>
                <a:cs typeface="Times New Roman"/>
              </a:defRPr>
            </a:pPr>
            <a:endParaRPr lang="en-US"/>
          </a:p>
        </c:txPr>
        <c:crossAx val="444225408"/>
        <c:crosses val="autoZero"/>
        <c:auto val="1"/>
        <c:lblAlgn val="ctr"/>
        <c:lblOffset val="100"/>
        <c:tickLblSkip val="1"/>
        <c:tickMarkSkip val="1"/>
        <c:noMultiLvlLbl val="0"/>
      </c:catAx>
      <c:valAx>
        <c:axId val="444225408"/>
        <c:scaling>
          <c:orientation val="minMax"/>
          <c:max val="8.0000000000000043E-2"/>
        </c:scaling>
        <c:delete val="0"/>
        <c:axPos val="l"/>
        <c:majorGridlines>
          <c:spPr>
            <a:ln w="4083">
              <a:solidFill>
                <a:schemeClr val="tx1"/>
              </a:solidFill>
              <a:prstDash val="solid"/>
            </a:ln>
          </c:spPr>
        </c:majorGridlines>
        <c:numFmt formatCode="0.0%" sourceLinked="0"/>
        <c:majorTickMark val="out"/>
        <c:minorTickMark val="in"/>
        <c:tickLblPos val="nextTo"/>
        <c:spPr>
          <a:ln w="4083">
            <a:solidFill>
              <a:schemeClr val="tx1"/>
            </a:solidFill>
            <a:prstDash val="solid"/>
          </a:ln>
        </c:spPr>
        <c:txPr>
          <a:bodyPr rot="0" vert="horz"/>
          <a:lstStyle/>
          <a:p>
            <a:pPr>
              <a:defRPr sz="1671" b="1" i="0" u="none" strike="noStrike" baseline="0">
                <a:solidFill>
                  <a:schemeClr val="tx1"/>
                </a:solidFill>
                <a:latin typeface="Times New Roman"/>
                <a:ea typeface="Times New Roman"/>
                <a:cs typeface="Times New Roman"/>
              </a:defRPr>
            </a:pPr>
            <a:endParaRPr lang="en-US"/>
          </a:p>
        </c:txPr>
        <c:crossAx val="444225016"/>
        <c:crosses val="autoZero"/>
        <c:crossBetween val="midCat"/>
      </c:valAx>
      <c:spPr>
        <a:noFill/>
        <a:ln w="16333">
          <a:solidFill>
            <a:schemeClr val="tx1"/>
          </a:solidFill>
          <a:prstDash val="solid"/>
        </a:ln>
      </c:spPr>
    </c:plotArea>
    <c:plotVisOnly val="1"/>
    <c:dispBlanksAs val="gap"/>
    <c:showDLblsOverMax val="0"/>
  </c:chart>
  <c:spPr>
    <a:noFill/>
    <a:ln>
      <a:noFill/>
    </a:ln>
  </c:spPr>
  <c:txPr>
    <a:bodyPr/>
    <a:lstStyle/>
    <a:p>
      <a:pPr>
        <a:defRPr sz="1671"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a:solidFill>
                <a:srgbClr val="FFC000"/>
              </a:solidFill>
            </a:defRPr>
          </a:pPr>
          <a:endParaRPr lang="en-US"/>
        </a:p>
      </c:txPr>
    </c:title>
    <c:autoTitleDeleted val="0"/>
    <c:plotArea>
      <c:layout>
        <c:manualLayout>
          <c:layoutTarget val="inner"/>
          <c:xMode val="edge"/>
          <c:yMode val="edge"/>
          <c:x val="0.13096726890158333"/>
          <c:y val="0.11476544305201286"/>
          <c:w val="0.80004347572835355"/>
          <c:h val="0.75216222593850357"/>
        </c:manualLayout>
      </c:layout>
      <c:lineChart>
        <c:grouping val="standard"/>
        <c:varyColors val="0"/>
        <c:ser>
          <c:idx val="0"/>
          <c:order val="0"/>
          <c:tx>
            <c:strRef>
              <c:f>Sheet1!$B$1</c:f>
              <c:strCache>
                <c:ptCount val="1"/>
                <c:pt idx="0">
                  <c:v>Total State Subsidies *</c:v>
                </c:pt>
              </c:strCache>
            </c:strRef>
          </c:tx>
          <c:spPr>
            <a:ln w="101600">
              <a:solidFill>
                <a:srgbClr val="B84A00"/>
              </a:solidFill>
            </a:ln>
          </c:spPr>
          <c:marker>
            <c:symbol val="diamond"/>
            <c:size val="5"/>
            <c:spPr>
              <a:solidFill>
                <a:srgbClr val="7030A0"/>
              </a:solidFill>
            </c:spPr>
          </c:marker>
          <c:dPt>
            <c:idx val="0"/>
            <c:marker>
              <c:symbol val="diamond"/>
              <c:size val="10"/>
              <c:spPr>
                <a:solidFill>
                  <a:srgbClr val="FF0000"/>
                </a:solidFill>
              </c:spPr>
            </c:marker>
            <c:bubble3D val="0"/>
            <c:extLst>
              <c:ext xmlns:c16="http://schemas.microsoft.com/office/drawing/2014/chart" uri="{C3380CC4-5D6E-409C-BE32-E72D297353CC}">
                <c16:uniqueId val="{00000000-12B3-4320-B431-6CAB11829913}"/>
              </c:ext>
            </c:extLst>
          </c:dPt>
          <c:dPt>
            <c:idx val="8"/>
            <c:marker>
              <c:spPr>
                <a:solidFill>
                  <a:srgbClr val="7030A0"/>
                </a:solidFill>
                <a:ln w="3175">
                  <a:solidFill>
                    <a:schemeClr val="accent6">
                      <a:lumMod val="20000"/>
                      <a:lumOff val="80000"/>
                    </a:schemeClr>
                  </a:solidFill>
                </a:ln>
              </c:spPr>
            </c:marker>
            <c:bubble3D val="0"/>
            <c:extLst>
              <c:ext xmlns:c16="http://schemas.microsoft.com/office/drawing/2014/chart" uri="{C3380CC4-5D6E-409C-BE32-E72D297353CC}">
                <c16:uniqueId val="{00000001-12B3-4320-B431-6CAB11829913}"/>
              </c:ext>
            </c:extLst>
          </c:dPt>
          <c:dPt>
            <c:idx val="9"/>
            <c:marker>
              <c:spPr>
                <a:solidFill>
                  <a:srgbClr val="FF0000"/>
                </a:solidFill>
                <a:ln w="34925">
                  <a:solidFill>
                    <a:srgbClr val="FF0000"/>
                  </a:solidFill>
                </a:ln>
              </c:spPr>
            </c:marker>
            <c:bubble3D val="0"/>
            <c:extLst>
              <c:ext xmlns:c16="http://schemas.microsoft.com/office/drawing/2014/chart" uri="{C3380CC4-5D6E-409C-BE32-E72D297353CC}">
                <c16:uniqueId val="{00000002-12B3-4320-B431-6CAB11829913}"/>
              </c:ext>
            </c:extLst>
          </c:dPt>
          <c:dLbls>
            <c:dLbl>
              <c:idx val="0"/>
              <c:layout>
                <c:manualLayout>
                  <c:x val="-1.5252534532879121E-2"/>
                  <c:y val="-0.1408216971549929"/>
                </c:manualLayout>
              </c:layout>
              <c:spPr/>
              <c:txPr>
                <a:bodyPr rot="-5400000" vert="horz" anchor="t" anchorCtr="0"/>
                <a:lstStyle/>
                <a:p>
                  <a:pPr>
                    <a:defRPr sz="1400" b="1">
                      <a:solidFill>
                        <a:srgbClr val="FFC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2B3-4320-B431-6CAB11829913}"/>
                </c:ext>
              </c:extLst>
            </c:dLbl>
            <c:dLbl>
              <c:idx val="1"/>
              <c:layout>
                <c:manualLayout>
                  <c:x val="-2.8979815612470327E-2"/>
                  <c:y val="0.138497652582159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2B3-4320-B431-6CAB11829913}"/>
                </c:ext>
              </c:extLst>
            </c:dLbl>
            <c:dLbl>
              <c:idx val="2"/>
              <c:layout>
                <c:manualLayout>
                  <c:x val="-4.2707096692061533E-2"/>
                  <c:y val="0.112676056338028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2B3-4320-B431-6CAB11829913}"/>
                </c:ext>
              </c:extLst>
            </c:dLbl>
            <c:dLbl>
              <c:idx val="3"/>
              <c:layout>
                <c:manualLayout>
                  <c:x val="-1.9828294892742855E-2"/>
                  <c:y val="-0.1252098300287981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2B3-4320-B431-6CAB11829913}"/>
                </c:ext>
              </c:extLst>
            </c:dLbl>
            <c:dLbl>
              <c:idx val="4"/>
              <c:layout>
                <c:manualLayout>
                  <c:x val="-1.8303041439454999E-2"/>
                  <c:y val="-0.111595047577257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2B3-4320-B431-6CAB11829913}"/>
                </c:ext>
              </c:extLst>
            </c:dLbl>
            <c:dLbl>
              <c:idx val="5"/>
              <c:layout>
                <c:manualLayout>
                  <c:x val="-2.2878801799318681E-2"/>
                  <c:y val="-0.122065635069769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2B3-4320-B431-6CAB11829913}"/>
                </c:ext>
              </c:extLst>
            </c:dLbl>
            <c:dLbl>
              <c:idx val="6"/>
              <c:layout>
                <c:manualLayout>
                  <c:x val="-2.2878801799318681E-2"/>
                  <c:y val="-0.1220656350697697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2B3-4320-B431-6CAB11829913}"/>
                </c:ext>
              </c:extLst>
            </c:dLbl>
            <c:dLbl>
              <c:idx val="7"/>
              <c:layout>
                <c:manualLayout>
                  <c:x val="-1.2202027626303296E-2"/>
                  <c:y val="0.1103286384976525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2B3-4320-B431-6CAB11829913}"/>
                </c:ext>
              </c:extLst>
            </c:dLbl>
            <c:dLbl>
              <c:idx val="8"/>
              <c:layout>
                <c:manualLayout>
                  <c:x val="-2.5929428804591613E-2"/>
                  <c:y val="0.12889759031865752"/>
                </c:manualLayout>
              </c:layout>
              <c:spPr/>
              <c:txPr>
                <a:bodyPr rot="-5400000" vert="horz" anchor="t" anchorCtr="0"/>
                <a:lstStyle/>
                <a:p>
                  <a:pPr>
                    <a:defRPr sz="1400" b="1">
                      <a:solidFill>
                        <a:srgbClr val="FFC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2B3-4320-B431-6CAB11829913}"/>
                </c:ext>
              </c:extLst>
            </c:dLbl>
            <c:dLbl>
              <c:idx val="9"/>
              <c:layout>
                <c:manualLayout>
                  <c:x val="-6.2535391584804506E-2"/>
                  <c:y val="-0.12564724721153955"/>
                </c:manualLayout>
              </c:layout>
              <c:dLblPos val="r"/>
              <c:showLegendKey val="0"/>
              <c:showVal val="1"/>
              <c:showCatName val="0"/>
              <c:showSerName val="0"/>
              <c:showPercent val="0"/>
              <c:showBubbleSize val="0"/>
              <c:extLst>
                <c:ext xmlns:c15="http://schemas.microsoft.com/office/drawing/2012/chart" uri="{CE6537A1-D6FC-4f65-9D91-7224C49458BB}">
                  <c15:layout>
                    <c:manualLayout>
                      <c:w val="0.15271426057934412"/>
                      <c:h val="6.6932918316435122E-2"/>
                    </c:manualLayout>
                  </c15:layout>
                </c:ext>
                <c:ext xmlns:c16="http://schemas.microsoft.com/office/drawing/2014/chart" uri="{C3380CC4-5D6E-409C-BE32-E72D297353CC}">
                  <c16:uniqueId val="{00000002-12B3-4320-B431-6CAB11829913}"/>
                </c:ext>
              </c:extLst>
            </c:dLbl>
            <c:dLbl>
              <c:idx val="10"/>
              <c:layout>
                <c:manualLayout>
                  <c:x val="-2.1353548346030767E-2"/>
                  <c:y val="9.7723378715283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2B3-4320-B431-6CAB11829913}"/>
                </c:ext>
              </c:extLst>
            </c:dLbl>
            <c:spPr>
              <a:noFill/>
              <a:ln>
                <a:noFill/>
              </a:ln>
              <a:effectLst/>
            </c:spPr>
            <c:txPr>
              <a:bodyPr rot="-5400000" vert="horz" anchor="t" anchorCtr="0"/>
              <a:lstStyle/>
              <a:p>
                <a:pPr>
                  <a:defRPr sz="1400" b="1">
                    <a:solidFill>
                      <a:srgbClr val="FFC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Sheet1!$A$2:$A$18</c:f>
              <c:strCache>
                <c:ptCount val="12"/>
                <c:pt idx="0">
                  <c:v>2006-07 Actual</c:v>
                </c:pt>
                <c:pt idx="1">
                  <c:v>2007-08 Actual</c:v>
                </c:pt>
                <c:pt idx="2">
                  <c:v>2008-09 Actual</c:v>
                </c:pt>
                <c:pt idx="3">
                  <c:v>2009-10 Actual</c:v>
                </c:pt>
                <c:pt idx="4">
                  <c:v>2010-11 Actual</c:v>
                </c:pt>
                <c:pt idx="5">
                  <c:v>2011-12 Actual</c:v>
                </c:pt>
                <c:pt idx="6">
                  <c:v>2012-13 Actual</c:v>
                </c:pt>
                <c:pt idx="7">
                  <c:v>2013-14 Actual</c:v>
                </c:pt>
                <c:pt idx="8">
                  <c:v>2014-15 Actual</c:v>
                </c:pt>
                <c:pt idx="9">
                  <c:v>2015-16 Actual</c:v>
                </c:pt>
                <c:pt idx="10">
                  <c:v>2016-17 Projected</c:v>
                </c:pt>
                <c:pt idx="11">
                  <c:v>2017-18 Budget</c:v>
                </c:pt>
              </c:strCache>
            </c:strRef>
          </c:cat>
          <c:val>
            <c:numRef>
              <c:f>Sheet1!$B$2:$B$18</c:f>
              <c:numCache>
                <c:formatCode>"$"#,##0</c:formatCode>
                <c:ptCount val="12"/>
                <c:pt idx="0">
                  <c:v>30366490</c:v>
                </c:pt>
                <c:pt idx="1">
                  <c:v>30920306</c:v>
                </c:pt>
                <c:pt idx="2">
                  <c:v>30716801</c:v>
                </c:pt>
                <c:pt idx="3">
                  <c:v>28662227</c:v>
                </c:pt>
                <c:pt idx="4">
                  <c:v>29167776</c:v>
                </c:pt>
                <c:pt idx="5">
                  <c:v>28694865</c:v>
                </c:pt>
                <c:pt idx="6">
                  <c:v>28564225</c:v>
                </c:pt>
                <c:pt idx="7">
                  <c:v>29424486</c:v>
                </c:pt>
                <c:pt idx="8">
                  <c:v>29115486</c:v>
                </c:pt>
                <c:pt idx="9">
                  <c:v>29892249</c:v>
                </c:pt>
                <c:pt idx="10">
                  <c:v>30660533</c:v>
                </c:pt>
                <c:pt idx="11">
                  <c:v>30743969</c:v>
                </c:pt>
              </c:numCache>
            </c:numRef>
          </c:val>
          <c:smooth val="0"/>
          <c:extLst>
            <c:ext xmlns:c16="http://schemas.microsoft.com/office/drawing/2014/chart" uri="{C3380CC4-5D6E-409C-BE32-E72D297353CC}">
              <c16:uniqueId val="{0000000B-12B3-4320-B431-6CAB11829913}"/>
            </c:ext>
          </c:extLst>
        </c:ser>
        <c:dLbls>
          <c:showLegendKey val="0"/>
          <c:showVal val="0"/>
          <c:showCatName val="0"/>
          <c:showSerName val="0"/>
          <c:showPercent val="0"/>
          <c:showBubbleSize val="0"/>
        </c:dLbls>
        <c:marker val="1"/>
        <c:smooth val="0"/>
        <c:axId val="401447808"/>
        <c:axId val="490386176"/>
      </c:lineChart>
      <c:catAx>
        <c:axId val="401447808"/>
        <c:scaling>
          <c:orientation val="minMax"/>
        </c:scaling>
        <c:delete val="0"/>
        <c:axPos val="b"/>
        <c:numFmt formatCode="General" sourceLinked="1"/>
        <c:majorTickMark val="out"/>
        <c:minorTickMark val="none"/>
        <c:tickLblPos val="nextTo"/>
        <c:txPr>
          <a:bodyPr rot="-1440000"/>
          <a:lstStyle/>
          <a:p>
            <a:pPr>
              <a:defRPr sz="1050" b="1">
                <a:solidFill>
                  <a:srgbClr val="FFC000"/>
                </a:solidFill>
                <a:latin typeface="Times New Roman" panose="02020603050405020304" pitchFamily="18" charset="0"/>
                <a:cs typeface="Times New Roman" panose="02020603050405020304" pitchFamily="18" charset="0"/>
              </a:defRPr>
            </a:pPr>
            <a:endParaRPr lang="en-US"/>
          </a:p>
        </c:txPr>
        <c:crossAx val="490386176"/>
        <c:crosses val="autoZero"/>
        <c:auto val="1"/>
        <c:lblAlgn val="ctr"/>
        <c:lblOffset val="100"/>
        <c:noMultiLvlLbl val="0"/>
      </c:catAx>
      <c:valAx>
        <c:axId val="490386176"/>
        <c:scaling>
          <c:orientation val="minMax"/>
          <c:min val="27000000"/>
        </c:scaling>
        <c:delete val="0"/>
        <c:axPos val="l"/>
        <c:majorGridlines/>
        <c:numFmt formatCode="&quot;$&quot;#,##0" sourceLinked="1"/>
        <c:majorTickMark val="out"/>
        <c:minorTickMark val="none"/>
        <c:tickLblPos val="nextTo"/>
        <c:txPr>
          <a:bodyPr/>
          <a:lstStyle/>
          <a:p>
            <a:pPr>
              <a:defRPr sz="1200" b="1">
                <a:solidFill>
                  <a:srgbClr val="FFC000"/>
                </a:solidFill>
                <a:latin typeface="Times New Roman" panose="02020603050405020304" pitchFamily="18" charset="0"/>
                <a:cs typeface="Times New Roman" panose="02020603050405020304" pitchFamily="18" charset="0"/>
              </a:defRPr>
            </a:pPr>
            <a:endParaRPr lang="en-US"/>
          </a:p>
        </c:txPr>
        <c:crossAx val="401447808"/>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
      <c:hPercent val="100"/>
      <c:rotY val="7"/>
      <c:depthPercent val="100"/>
      <c:rAngAx val="0"/>
      <c:perspective val="0"/>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7.0596607527466687E-2"/>
          <c:y val="3.6821139604546999E-2"/>
          <c:w val="0.87732131980217332"/>
          <c:h val="0.75864271388879534"/>
        </c:manualLayout>
      </c:layout>
      <c:bar3DChart>
        <c:barDir val="col"/>
        <c:grouping val="standard"/>
        <c:varyColors val="0"/>
        <c:ser>
          <c:idx val="0"/>
          <c:order val="0"/>
          <c:tx>
            <c:strRef>
              <c:f>Sheet1!$A$2</c:f>
              <c:strCache>
                <c:ptCount val="1"/>
                <c:pt idx="0">
                  <c:v>CBSD enrollment October, 1st each year</c:v>
                </c:pt>
              </c:strCache>
            </c:strRef>
          </c:tx>
          <c:spPr>
            <a:solidFill>
              <a:srgbClr val="00B0F0"/>
            </a:solidFill>
          </c:spPr>
          <c:invertIfNegative val="0"/>
          <c:dPt>
            <c:idx val="25"/>
            <c:invertIfNegative val="0"/>
            <c:bubble3D val="0"/>
            <c:extLst>
              <c:ext xmlns:c16="http://schemas.microsoft.com/office/drawing/2014/chart" uri="{C3380CC4-5D6E-409C-BE32-E72D297353CC}">
                <c16:uniqueId val="{00000000-2702-4D3A-A3D3-74971CA70122}"/>
              </c:ext>
            </c:extLst>
          </c:dPt>
          <c:dLbls>
            <c:dLbl>
              <c:idx val="0"/>
              <c:layout>
                <c:manualLayout>
                  <c:x val="-2.1610968694319947E-3"/>
                  <c:y val="0.167972063836848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702-4D3A-A3D3-74971CA70122}"/>
                </c:ext>
              </c:extLst>
            </c:dLbl>
            <c:dLbl>
              <c:idx val="1"/>
              <c:layout>
                <c:manualLayout>
                  <c:x val="1.272904129784893E-3"/>
                  <c:y val="0.1622451503906842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702-4D3A-A3D3-74971CA70122}"/>
                </c:ext>
              </c:extLst>
            </c:dLbl>
            <c:dLbl>
              <c:idx val="2"/>
              <c:layout>
                <c:manualLayout>
                  <c:x val="-1.1580830437429865E-4"/>
                  <c:y val="0.153862793012944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702-4D3A-A3D3-74971CA70122}"/>
                </c:ext>
              </c:extLst>
            </c:dLbl>
            <c:dLbl>
              <c:idx val="3"/>
              <c:layout>
                <c:manualLayout>
                  <c:x val="-1.5049004378920841E-3"/>
                  <c:y val="0.1521929586387908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702-4D3A-A3D3-74971CA70122}"/>
                </c:ext>
              </c:extLst>
            </c:dLbl>
            <c:dLbl>
              <c:idx val="4"/>
              <c:layout>
                <c:manualLayout>
                  <c:x val="-4.7948435004545016E-4"/>
                  <c:y val="0.154629679910700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702-4D3A-A3D3-74971CA70122}"/>
                </c:ext>
              </c:extLst>
            </c:dLbl>
            <c:dLbl>
              <c:idx val="5"/>
              <c:layout>
                <c:manualLayout>
                  <c:x val="-2.6510609217745206E-4"/>
                  <c:y val="0.181175953373386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702-4D3A-A3D3-74971CA70122}"/>
                </c:ext>
              </c:extLst>
            </c:dLbl>
            <c:dLbl>
              <c:idx val="6"/>
              <c:layout>
                <c:manualLayout>
                  <c:x val="-3.5847416445827294E-3"/>
                  <c:y val="0.186596592519097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02-4D3A-A3D3-74971CA70122}"/>
                </c:ext>
              </c:extLst>
            </c:dLbl>
            <c:dLbl>
              <c:idx val="7"/>
              <c:layout>
                <c:manualLayout>
                  <c:x val="-7.9417917845665202E-4"/>
                  <c:y val="0.198766093169998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702-4D3A-A3D3-74971CA70122}"/>
                </c:ext>
              </c:extLst>
            </c:dLbl>
            <c:dLbl>
              <c:idx val="8"/>
              <c:layout>
                <c:manualLayout>
                  <c:x val="-2.0238735212323817E-3"/>
                  <c:y val="0.200428615904927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702-4D3A-A3D3-74971CA70122}"/>
                </c:ext>
              </c:extLst>
            </c:dLbl>
            <c:dLbl>
              <c:idx val="9"/>
              <c:layout>
                <c:manualLayout>
                  <c:x val="2.79382788061008E-4"/>
                  <c:y val="0.206259014756702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702-4D3A-A3D3-74971CA70122}"/>
                </c:ext>
              </c:extLst>
            </c:dLbl>
            <c:dLbl>
              <c:idx val="10"/>
              <c:layout>
                <c:manualLayout>
                  <c:x val="-1.2757139050385603E-3"/>
                  <c:y val="0.188620525732236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702-4D3A-A3D3-74971CA70122}"/>
                </c:ext>
              </c:extLst>
            </c:dLbl>
            <c:dLbl>
              <c:idx val="11"/>
              <c:layout>
                <c:manualLayout>
                  <c:x val="-1.7048501201330874E-3"/>
                  <c:y val="0.1958236973034427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702-4D3A-A3D3-74971CA70122}"/>
                </c:ext>
              </c:extLst>
            </c:dLbl>
            <c:dLbl>
              <c:idx val="12"/>
              <c:layout>
                <c:manualLayout>
                  <c:x val="-1.170081543474859E-3"/>
                  <c:y val="0.203538507310834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702-4D3A-A3D3-74971CA70122}"/>
                </c:ext>
              </c:extLst>
            </c:dLbl>
            <c:dLbl>
              <c:idx val="13"/>
              <c:layout>
                <c:manualLayout>
                  <c:x val="1.4550212694569495E-3"/>
                  <c:y val="0.19530559610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702-4D3A-A3D3-74971CA70122}"/>
                </c:ext>
              </c:extLst>
            </c:dLbl>
            <c:dLbl>
              <c:idx val="14"/>
              <c:layout>
                <c:manualLayout>
                  <c:x val="2.4421153219080964E-3"/>
                  <c:y val="0.195380789419874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702-4D3A-A3D3-74971CA70122}"/>
                </c:ext>
              </c:extLst>
            </c:dLbl>
            <c:dLbl>
              <c:idx val="15"/>
              <c:layout>
                <c:manualLayout>
                  <c:x val="-2.1386186674025808E-3"/>
                  <c:y val="0.186769786360303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702-4D3A-A3D3-74971CA70122}"/>
                </c:ext>
              </c:extLst>
            </c:dLbl>
            <c:dLbl>
              <c:idx val="16"/>
              <c:layout>
                <c:manualLayout>
                  <c:x val="1.546216087919495E-3"/>
                  <c:y val="0.199702277027430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702-4D3A-A3D3-74971CA70122}"/>
                </c:ext>
              </c:extLst>
            </c:dLbl>
            <c:dLbl>
              <c:idx val="17"/>
              <c:layout>
                <c:manualLayout>
                  <c:x val="-3.0434494410827557E-4"/>
                  <c:y val="0.204791481306569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2702-4D3A-A3D3-74971CA70122}"/>
                </c:ext>
              </c:extLst>
            </c:dLbl>
            <c:dLbl>
              <c:idx val="18"/>
              <c:layout>
                <c:manualLayout>
                  <c:x val="1.6446830871393657E-3"/>
                  <c:y val="0.199970773918346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702-4D3A-A3D3-74971CA70122}"/>
                </c:ext>
              </c:extLst>
            </c:dLbl>
            <c:dLbl>
              <c:idx val="19"/>
              <c:layout>
                <c:manualLayout>
                  <c:x val="-1.2705419254176844E-5"/>
                  <c:y val="0.203865929606641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702-4D3A-A3D3-74971CA70122}"/>
                </c:ext>
              </c:extLst>
            </c:dLbl>
            <c:dLbl>
              <c:idx val="20"/>
              <c:layout>
                <c:manualLayout>
                  <c:x val="1.6439463430129601E-3"/>
                  <c:y val="0.176562283162883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702-4D3A-A3D3-74971CA70122}"/>
                </c:ext>
              </c:extLst>
            </c:dLbl>
            <c:dLbl>
              <c:idx val="21"/>
              <c:layout>
                <c:manualLayout>
                  <c:x val="9.6443637085479364E-4"/>
                  <c:y val="0.1800766283524909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2702-4D3A-A3D3-74971CA70122}"/>
                </c:ext>
              </c:extLst>
            </c:dLbl>
            <c:dLbl>
              <c:idx val="22"/>
              <c:layout>
                <c:manualLayout>
                  <c:x val="-9.6443637085479364E-4"/>
                  <c:y val="0.1724137931034502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702-4D3A-A3D3-74971CA70122}"/>
                </c:ext>
              </c:extLst>
            </c:dLbl>
            <c:dLbl>
              <c:idx val="23"/>
              <c:layout>
                <c:manualLayout>
                  <c:x val="0"/>
                  <c:y val="0.174329501915708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2702-4D3A-A3D3-74971CA70122}"/>
                </c:ext>
              </c:extLst>
            </c:dLbl>
            <c:dLbl>
              <c:idx val="24"/>
              <c:layout>
                <c:manualLayout>
                  <c:x val="2.8933091125643864E-3"/>
                  <c:y val="0.174329501915708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2702-4D3A-A3D3-74971CA70122}"/>
                </c:ext>
              </c:extLst>
            </c:dLbl>
            <c:dLbl>
              <c:idx val="25"/>
              <c:layout>
                <c:manualLayout>
                  <c:x val="9.6443637085479364E-4"/>
                  <c:y val="0.176245210727970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702-4D3A-A3D3-74971CA70122}"/>
                </c:ext>
              </c:extLst>
            </c:dLbl>
            <c:dLbl>
              <c:idx val="26"/>
              <c:layout>
                <c:manualLayout>
                  <c:x val="0"/>
                  <c:y val="0.171052661115599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2702-4D3A-A3D3-74971CA70122}"/>
                </c:ext>
              </c:extLst>
            </c:dLbl>
            <c:dLbl>
              <c:idx val="27"/>
              <c:layout>
                <c:manualLayout>
                  <c:x val="9.6443637085479364E-4"/>
                  <c:y val="0.175675706830479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702-4D3A-A3D3-74971CA70122}"/>
                </c:ext>
              </c:extLst>
            </c:dLbl>
            <c:dLbl>
              <c:idx val="28"/>
              <c:layout>
                <c:manualLayout>
                  <c:x val="9.7769038895274135E-4"/>
                  <c:y val="0.170956755405574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2702-4D3A-A3D3-74971CA70122}"/>
                </c:ext>
              </c:extLst>
            </c:dLbl>
            <c:dLbl>
              <c:idx val="29"/>
              <c:layout>
                <c:manualLayout>
                  <c:x val="2.6041669336621283E-3"/>
                  <c:y val="0.174603174603174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2702-4D3A-A3D3-74971CA70122}"/>
                </c:ext>
              </c:extLst>
            </c:dLbl>
            <c:dLbl>
              <c:idx val="30"/>
              <c:layout>
                <c:manualLayout>
                  <c:x val="0"/>
                  <c:y val="0.182539682539682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2702-4D3A-A3D3-74971CA70122}"/>
                </c:ext>
              </c:extLst>
            </c:dLbl>
            <c:dLbl>
              <c:idx val="31"/>
              <c:layout>
                <c:manualLayout>
                  <c:x val="1.3227511849819621E-3"/>
                  <c:y val="0.195714744921743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5-2702-4D3A-A3D3-74971CA70122}"/>
                </c:ext>
              </c:extLst>
            </c:dLbl>
            <c:numFmt formatCode="#,##0" sourceLinked="0"/>
            <c:spPr>
              <a:noFill/>
              <a:ln w="51065">
                <a:noFill/>
              </a:ln>
            </c:spPr>
            <c:txPr>
              <a:bodyPr rot="0" vert="wordArtVert" anchor="ctr" anchorCtr="0"/>
              <a:lstStyle/>
              <a:p>
                <a:pPr algn="ctr">
                  <a:defRPr sz="1005"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Sheet1!$B$1:$AK$1</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Sheet1!$B$2:$AK$2</c:f>
              <c:numCache>
                <c:formatCode>General</c:formatCode>
                <c:ptCount val="34"/>
                <c:pt idx="0">
                  <c:v>9550</c:v>
                </c:pt>
                <c:pt idx="1">
                  <c:v>9486</c:v>
                </c:pt>
                <c:pt idx="2">
                  <c:v>9625</c:v>
                </c:pt>
                <c:pt idx="3">
                  <c:v>9719</c:v>
                </c:pt>
                <c:pt idx="4">
                  <c:v>9857</c:v>
                </c:pt>
                <c:pt idx="5">
                  <c:v>10067</c:v>
                </c:pt>
                <c:pt idx="6">
                  <c:v>10286</c:v>
                </c:pt>
                <c:pt idx="7">
                  <c:v>10696</c:v>
                </c:pt>
                <c:pt idx="8">
                  <c:v>11182</c:v>
                </c:pt>
                <c:pt idx="9">
                  <c:v>11826</c:v>
                </c:pt>
                <c:pt idx="10">
                  <c:v>12549</c:v>
                </c:pt>
                <c:pt idx="11">
                  <c:v>13276</c:v>
                </c:pt>
                <c:pt idx="12">
                  <c:v>13968</c:v>
                </c:pt>
                <c:pt idx="13">
                  <c:v>14897</c:v>
                </c:pt>
                <c:pt idx="14" formatCode="#,##0">
                  <c:v>15853</c:v>
                </c:pt>
                <c:pt idx="15">
                  <c:v>16586</c:v>
                </c:pt>
                <c:pt idx="16">
                  <c:v>17305</c:v>
                </c:pt>
                <c:pt idx="17" formatCode="#,##0">
                  <c:v>17923</c:v>
                </c:pt>
                <c:pt idx="18">
                  <c:v>18549</c:v>
                </c:pt>
                <c:pt idx="19">
                  <c:v>19089</c:v>
                </c:pt>
                <c:pt idx="20">
                  <c:v>19586</c:v>
                </c:pt>
                <c:pt idx="21">
                  <c:v>20026</c:v>
                </c:pt>
                <c:pt idx="22">
                  <c:v>20347</c:v>
                </c:pt>
                <c:pt idx="23">
                  <c:v>20394</c:v>
                </c:pt>
                <c:pt idx="24">
                  <c:v>20396</c:v>
                </c:pt>
                <c:pt idx="25">
                  <c:v>20456</c:v>
                </c:pt>
                <c:pt idx="26">
                  <c:v>20440</c:v>
                </c:pt>
                <c:pt idx="27">
                  <c:v>20092</c:v>
                </c:pt>
                <c:pt idx="28">
                  <c:v>19856</c:v>
                </c:pt>
                <c:pt idx="29">
                  <c:v>19566</c:v>
                </c:pt>
                <c:pt idx="30">
                  <c:v>19090</c:v>
                </c:pt>
                <c:pt idx="31">
                  <c:v>18728</c:v>
                </c:pt>
              </c:numCache>
            </c:numRef>
          </c:val>
          <c:extLst>
            <c:ext xmlns:c16="http://schemas.microsoft.com/office/drawing/2014/chart" uri="{C3380CC4-5D6E-409C-BE32-E72D297353CC}">
              <c16:uniqueId val="{0000001F-2702-4D3A-A3D3-74971CA70122}"/>
            </c:ext>
          </c:extLst>
        </c:ser>
        <c:ser>
          <c:idx val="1"/>
          <c:order val="1"/>
          <c:tx>
            <c:strRef>
              <c:f>Sheet1!$A$3</c:f>
              <c:strCache>
                <c:ptCount val="1"/>
                <c:pt idx="0">
                  <c:v>Current Year</c:v>
                </c:pt>
              </c:strCache>
            </c:strRef>
          </c:tx>
          <c:spPr>
            <a:solidFill>
              <a:srgbClr val="FCF305"/>
            </a:solidFill>
            <a:ln w="25534">
              <a:noFill/>
              <a:prstDash val="solid"/>
            </a:ln>
          </c:spPr>
          <c:invertIfNegative val="0"/>
          <c:dPt>
            <c:idx val="18"/>
            <c:invertIfNegative val="0"/>
            <c:bubble3D val="0"/>
            <c:spPr>
              <a:solidFill>
                <a:srgbClr val="CCFFFF"/>
              </a:solidFill>
              <a:ln w="25534">
                <a:noFill/>
                <a:prstDash val="solid"/>
              </a:ln>
            </c:spPr>
            <c:extLst>
              <c:ext xmlns:c16="http://schemas.microsoft.com/office/drawing/2014/chart" uri="{C3380CC4-5D6E-409C-BE32-E72D297353CC}">
                <c16:uniqueId val="{00000021-2702-4D3A-A3D3-74971CA70122}"/>
              </c:ext>
            </c:extLst>
          </c:dPt>
          <c:dLbls>
            <c:dLbl>
              <c:idx val="16"/>
              <c:layout>
                <c:manualLayout>
                  <c:x val="0.4170415508438679"/>
                  <c:y val="0.75365165561202685"/>
                </c:manualLayout>
              </c:layout>
              <c:numFmt formatCode="#,##0" sourceLinked="0"/>
              <c:spPr>
                <a:noFill/>
                <a:ln w="51065">
                  <a:noFill/>
                </a:ln>
              </c:spPr>
              <c:txPr>
                <a:bodyPr rot="0" vert="wordArtVert"/>
                <a:lstStyle/>
                <a:p>
                  <a:pPr algn="ctr">
                    <a:defRPr sz="1050" b="1" i="0" u="none" strike="noStrike" baseline="0">
                      <a:solidFill>
                        <a:srgbClr val="FFFFFF"/>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2702-4D3A-A3D3-74971CA70122}"/>
                </c:ext>
              </c:extLst>
            </c:dLbl>
            <c:dLbl>
              <c:idx val="17"/>
              <c:layout>
                <c:manualLayout>
                  <c:x val="0.39594249971306922"/>
                  <c:y val="0.756380312374755"/>
                </c:manualLayout>
              </c:layout>
              <c:numFmt formatCode="#,##0" sourceLinked="0"/>
              <c:spPr>
                <a:noFill/>
                <a:ln w="51065">
                  <a:noFill/>
                </a:ln>
              </c:spPr>
              <c:txPr>
                <a:bodyPr rot="0" vert="wordArtVert"/>
                <a:lstStyle/>
                <a:p>
                  <a:pPr algn="ctr">
                    <a:defRPr sz="1050" b="1" i="0" u="none" strike="noStrike" baseline="0">
                      <a:solidFill>
                        <a:schemeClr val="tx1"/>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2702-4D3A-A3D3-74971CA70122}"/>
                </c:ext>
              </c:extLst>
            </c:dLbl>
            <c:dLbl>
              <c:idx val="18"/>
              <c:layout>
                <c:manualLayout>
                  <c:x val="0.28036789717329424"/>
                  <c:y val="0.74720420723271685"/>
                </c:manualLayout>
              </c:layout>
              <c:numFmt formatCode="#,##0" sourceLinked="0"/>
              <c:spPr>
                <a:noFill/>
                <a:ln w="51065">
                  <a:noFill/>
                </a:ln>
              </c:spPr>
              <c:txPr>
                <a:bodyPr rot="0" vert="wordArtVert"/>
                <a:lstStyle/>
                <a:p>
                  <a:pPr algn="ctr">
                    <a:defRPr sz="1050" b="1" i="0" u="none" strike="noStrike" baseline="0">
                      <a:solidFill>
                        <a:schemeClr val="tx1"/>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702-4D3A-A3D3-74971CA70122}"/>
                </c:ext>
              </c:extLst>
            </c:dLbl>
            <c:dLbl>
              <c:idx val="19"/>
              <c:layout>
                <c:manualLayout>
                  <c:x val="-0.63183970819428081"/>
                  <c:y val="0.746956673519258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2702-4D3A-A3D3-74971CA70122}"/>
                </c:ext>
              </c:extLst>
            </c:dLbl>
            <c:dLbl>
              <c:idx val="20"/>
              <c:layout>
                <c:manualLayout>
                  <c:x val="0.34055133727156089"/>
                  <c:y val="0.75563771123438306"/>
                </c:manualLayout>
              </c:layout>
              <c:numFmt formatCode="#,##0" sourceLinked="0"/>
              <c:spPr>
                <a:noFill/>
                <a:ln w="51065">
                  <a:noFill/>
                </a:ln>
              </c:spPr>
              <c:txPr>
                <a:bodyPr rot="0" vert="wordArtVert"/>
                <a:lstStyle/>
                <a:p>
                  <a:pPr algn="ctr">
                    <a:defRPr sz="1050" b="1" i="0" u="none" strike="noStrike" baseline="0">
                      <a:solidFill>
                        <a:srgbClr val="333333"/>
                      </a:solidFill>
                      <a:latin typeface="Arial" panose="020B0604020202020204" pitchFamily="34" charset="0"/>
                      <a:ea typeface="Arial"/>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2702-4D3A-A3D3-74971CA70122}"/>
                </c:ext>
              </c:extLst>
            </c:dLbl>
            <c:dLbl>
              <c:idx val="21"/>
              <c:layout>
                <c:manualLayout>
                  <c:x val="8.2978892261557548E-3"/>
                  <c:y val="0.2929579815454160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2702-4D3A-A3D3-74971CA70122}"/>
                </c:ext>
              </c:extLst>
            </c:dLbl>
            <c:dLbl>
              <c:idx val="24"/>
              <c:layout>
                <c:manualLayout>
                  <c:x val="-9.6443637085479364E-4"/>
                  <c:y val="0.2030651340996169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2702-4D3A-A3D3-74971CA70122}"/>
                </c:ext>
              </c:extLst>
            </c:dLbl>
            <c:dLbl>
              <c:idx val="25"/>
              <c:layout>
                <c:manualLayout>
                  <c:x val="-1.9288727417096064E-3"/>
                  <c:y val="0.20498084291187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2702-4D3A-A3D3-74971CA70122}"/>
                </c:ext>
              </c:extLst>
            </c:dLbl>
            <c:dLbl>
              <c:idx val="26"/>
              <c:layout>
                <c:manualLayout>
                  <c:x val="0"/>
                  <c:y val="0.1934865900383144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2702-4D3A-A3D3-74971CA70122}"/>
                </c:ext>
              </c:extLst>
            </c:dLbl>
            <c:dLbl>
              <c:idx val="27"/>
              <c:layout>
                <c:manualLayout>
                  <c:x val="1.9288727417095873E-3"/>
                  <c:y val="0.1842105581244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2702-4D3A-A3D3-74971CA70122}"/>
                </c:ext>
              </c:extLst>
            </c:dLbl>
            <c:dLbl>
              <c:idx val="28"/>
              <c:layout>
                <c:manualLayout>
                  <c:x val="0"/>
                  <c:y val="0.189189222740516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2702-4D3A-A3D3-74971CA70122}"/>
                </c:ext>
              </c:extLst>
            </c:dLbl>
            <c:dLbl>
              <c:idx val="29"/>
              <c:layout>
                <c:manualLayout>
                  <c:x val="-1.366120218579235E-3"/>
                  <c:y val="0.189189222740516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2702-4D3A-A3D3-74971CA70122}"/>
                </c:ext>
              </c:extLst>
            </c:dLbl>
            <c:dLbl>
              <c:idx val="30"/>
              <c:layout>
                <c:manualLayout>
                  <c:x val="0"/>
                  <c:y val="0.1944444444444444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D-2702-4D3A-A3D3-74971CA70122}"/>
                </c:ext>
              </c:extLst>
            </c:dLbl>
            <c:dLbl>
              <c:idx val="31"/>
              <c:layout>
                <c:manualLayout>
                  <c:x val="3.906250400493097E-3"/>
                  <c:y val="0.182539682539682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2702-4D3A-A3D3-74971CA70122}"/>
                </c:ext>
              </c:extLst>
            </c:dLbl>
            <c:dLbl>
              <c:idx val="32"/>
              <c:layout>
                <c:manualLayout>
                  <c:x val="2.6455023699638275E-3"/>
                  <c:y val="0.206351415841403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6-2702-4D3A-A3D3-74971CA70122}"/>
                </c:ext>
              </c:extLst>
            </c:dLbl>
            <c:numFmt formatCode="#,##0" sourceLinked="0"/>
            <c:spPr>
              <a:noFill/>
              <a:ln w="51065">
                <a:noFill/>
              </a:ln>
            </c:spPr>
            <c:txPr>
              <a:bodyPr rot="0" vert="wordArtVert"/>
              <a:lstStyle/>
              <a:p>
                <a:pPr algn="ctr">
                  <a:defRPr sz="1050" b="1" i="0" u="none" strike="noStrike" baseline="0">
                    <a:solidFill>
                      <a:srgbClr val="333333"/>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Sheet1!$B$1:$AK$1</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Sheet1!$B$3:$AK$3</c:f>
              <c:numCache>
                <c:formatCode>General</c:formatCode>
                <c:ptCount val="34"/>
                <c:pt idx="32">
                  <c:v>18390</c:v>
                </c:pt>
              </c:numCache>
            </c:numRef>
          </c:val>
          <c:extLst>
            <c:ext xmlns:c16="http://schemas.microsoft.com/office/drawing/2014/chart" uri="{C3380CC4-5D6E-409C-BE32-E72D297353CC}">
              <c16:uniqueId val="{0000002F-2702-4D3A-A3D3-74971CA70122}"/>
            </c:ext>
          </c:extLst>
        </c:ser>
        <c:ser>
          <c:idx val="3"/>
          <c:order val="2"/>
          <c:tx>
            <c:strRef>
              <c:f>Sheet1!$A$4</c:f>
              <c:strCache>
                <c:ptCount val="1"/>
                <c:pt idx="0">
                  <c:v>Projections</c:v>
                </c:pt>
              </c:strCache>
            </c:strRef>
          </c:tx>
          <c:spPr>
            <a:solidFill>
              <a:srgbClr val="FF0000"/>
            </a:solidFill>
            <a:ln w="25534">
              <a:noFill/>
              <a:prstDash val="solid"/>
            </a:ln>
          </c:spPr>
          <c:invertIfNegative val="0"/>
          <c:dLbls>
            <c:dLbl>
              <c:idx val="18"/>
              <c:layout>
                <c:manualLayout>
                  <c:x val="8.4833990177994992E-2"/>
                  <c:y val="0.75814849652416128"/>
                </c:manualLayout>
              </c:layout>
              <c:numFmt formatCode="#,##0" sourceLinked="0"/>
              <c:spPr>
                <a:noFill/>
                <a:ln w="51065">
                  <a:noFill/>
                </a:ln>
              </c:spPr>
              <c:txPr>
                <a:bodyPr rot="0" vert="wordArtVert"/>
                <a:lstStyle/>
                <a:p>
                  <a:pPr algn="ctr">
                    <a:defRPr sz="1050" b="1" i="0" u="none" strike="noStrike" baseline="0">
                      <a:solidFill>
                        <a:schemeClr val="tx1"/>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0-2702-4D3A-A3D3-74971CA70122}"/>
                </c:ext>
              </c:extLst>
            </c:dLbl>
            <c:dLbl>
              <c:idx val="19"/>
              <c:layout>
                <c:manualLayout>
                  <c:x val="0.36186566082259686"/>
                  <c:y val="0.74897239138211202"/>
                </c:manualLayout>
              </c:layout>
              <c:numFmt formatCode="#,##0" sourceLinked="0"/>
              <c:spPr>
                <a:noFill/>
                <a:ln w="51065">
                  <a:noFill/>
                </a:ln>
              </c:spPr>
              <c:txPr>
                <a:bodyPr rot="0" vert="wordArtVert"/>
                <a:lstStyle/>
                <a:p>
                  <a:pPr algn="ctr">
                    <a:defRPr sz="1050" b="1" i="0" u="none" strike="noStrike" baseline="0">
                      <a:solidFill>
                        <a:schemeClr val="tx1"/>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1-2702-4D3A-A3D3-74971CA70122}"/>
                </c:ext>
              </c:extLst>
            </c:dLbl>
            <c:dLbl>
              <c:idx val="20"/>
              <c:layout>
                <c:manualLayout>
                  <c:x val="0.34185193198535607"/>
                  <c:y val="0.74872500851188573"/>
                </c:manualLayout>
              </c:layout>
              <c:numFmt formatCode="#,##0" sourceLinked="0"/>
              <c:spPr>
                <a:noFill/>
                <a:ln w="51065">
                  <a:noFill/>
                </a:ln>
              </c:spPr>
              <c:txPr>
                <a:bodyPr rot="0" vert="wordArtVert"/>
                <a:lstStyle/>
                <a:p>
                  <a:pPr algn="ctr">
                    <a:defRPr sz="1050" b="1" i="0" u="none" strike="noStrike" baseline="0">
                      <a:solidFill>
                        <a:srgbClr val="333333"/>
                      </a:solidFill>
                      <a:latin typeface="Arial" panose="020B0604020202020204" pitchFamily="34" charset="0"/>
                      <a:ea typeface="Times"/>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2702-4D3A-A3D3-74971CA70122}"/>
                </c:ext>
              </c:extLst>
            </c:dLbl>
            <c:dLbl>
              <c:idx val="21"/>
              <c:layout>
                <c:manualLayout>
                  <c:x val="0.26190617487715961"/>
                  <c:y val="0.75740604622698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3-2702-4D3A-A3D3-74971CA70122}"/>
                </c:ext>
              </c:extLst>
            </c:dLbl>
            <c:dLbl>
              <c:idx val="22"/>
              <c:layout>
                <c:manualLayout>
                  <c:x val="8.9876955205004418E-3"/>
                  <c:y val="0.1989960629921297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4-2702-4D3A-A3D3-74971CA70122}"/>
                </c:ext>
              </c:extLst>
            </c:dLbl>
            <c:dLbl>
              <c:idx val="23"/>
              <c:layout>
                <c:manualLayout>
                  <c:x val="8.7179500994398005E-3"/>
                  <c:y val="0.188572721513259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5-2702-4D3A-A3D3-74971CA70122}"/>
                </c:ext>
              </c:extLst>
            </c:dLbl>
            <c:dLbl>
              <c:idx val="24"/>
              <c:layout>
                <c:manualLayout>
                  <c:x val="1.1981317979966521E-2"/>
                  <c:y val="0.190311329618280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6-2702-4D3A-A3D3-74971CA70122}"/>
                </c:ext>
              </c:extLst>
            </c:dLbl>
            <c:dLbl>
              <c:idx val="25"/>
              <c:layout>
                <c:manualLayout>
                  <c:x val="-1.9537050797623309E-3"/>
                  <c:y val="0.222727546987661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7-2702-4D3A-A3D3-74971CA70122}"/>
                </c:ext>
              </c:extLst>
            </c:dLbl>
            <c:dLbl>
              <c:idx val="26"/>
              <c:layout>
                <c:manualLayout>
                  <c:x val="8.302506175240725E-4"/>
                  <c:y val="0.213717229311853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8-2702-4D3A-A3D3-74971CA70122}"/>
                </c:ext>
              </c:extLst>
            </c:dLbl>
            <c:dLbl>
              <c:idx val="27"/>
              <c:layout>
                <c:manualLayout>
                  <c:x val="-5.6825806008711983E-4"/>
                  <c:y val="0.218477567559133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9-2702-4D3A-A3D3-74971CA70122}"/>
                </c:ext>
              </c:extLst>
            </c:dLbl>
            <c:dLbl>
              <c:idx val="28"/>
              <c:layout>
                <c:manualLayout>
                  <c:x val="9.6443637085479364E-4"/>
                  <c:y val="0.171052661115599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A-2702-4D3A-A3D3-74971CA70122}"/>
                </c:ext>
              </c:extLst>
            </c:dLbl>
            <c:dLbl>
              <c:idx val="29"/>
              <c:layout>
                <c:manualLayout>
                  <c:x val="0"/>
                  <c:y val="0.1842105581244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B-2702-4D3A-A3D3-74971CA70122}"/>
                </c:ext>
              </c:extLst>
            </c:dLbl>
            <c:dLbl>
              <c:idx val="30"/>
              <c:layout>
                <c:manualLayout>
                  <c:x val="0"/>
                  <c:y val="0.197012874550059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C-2702-4D3A-A3D3-74971CA70122}"/>
                </c:ext>
              </c:extLst>
            </c:dLbl>
            <c:dLbl>
              <c:idx val="31"/>
              <c:layout>
                <c:manualLayout>
                  <c:x val="1.3020834668310641E-3"/>
                  <c:y val="0.204686914135733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D-2702-4D3A-A3D3-74971CA70122}"/>
                </c:ext>
              </c:extLst>
            </c:dLbl>
            <c:dLbl>
              <c:idx val="32"/>
              <c:layout>
                <c:manualLayout>
                  <c:x val="2.6041669336621283E-3"/>
                  <c:y val="0.208655168103986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E-2702-4D3A-A3D3-74971CA70122}"/>
                </c:ext>
              </c:extLst>
            </c:dLbl>
            <c:dLbl>
              <c:idx val="33"/>
              <c:layout>
                <c:manualLayout>
                  <c:x val="2.6041669336621283E-3"/>
                  <c:y val="0.21428571428571427"/>
                </c:manualLayout>
              </c:layout>
              <c:showLegendKey val="0"/>
              <c:showVal val="1"/>
              <c:showCatName val="0"/>
              <c:showSerName val="0"/>
              <c:showPercent val="0"/>
              <c:showBubbleSize val="0"/>
              <c:extLst>
                <c:ext xmlns:c15="http://schemas.microsoft.com/office/drawing/2012/chart" uri="{CE6537A1-D6FC-4f65-9D91-7224C49458BB}">
                  <c15:layout>
                    <c:manualLayout>
                      <c:w val="2.4095105816837457E-2"/>
                      <c:h val="0.21236111111111111"/>
                    </c:manualLayout>
                  </c15:layout>
                </c:ext>
                <c:ext xmlns:c16="http://schemas.microsoft.com/office/drawing/2014/chart" uri="{C3380CC4-5D6E-409C-BE32-E72D297353CC}">
                  <c16:uniqueId val="{0000003F-2702-4D3A-A3D3-74971CA70122}"/>
                </c:ext>
              </c:extLst>
            </c:dLbl>
            <c:dLbl>
              <c:idx val="34"/>
              <c:layout>
                <c:manualLayout>
                  <c:x val="1.3020834668309685E-3"/>
                  <c:y val="0.202380952380952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0-2702-4D3A-A3D3-74971CA70122}"/>
                </c:ext>
              </c:extLst>
            </c:dLbl>
            <c:dLbl>
              <c:idx val="35"/>
              <c:layout>
                <c:manualLayout>
                  <c:x val="3.9062504004930016E-3"/>
                  <c:y val="0.200396825396825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1-2702-4D3A-A3D3-74971CA70122}"/>
                </c:ext>
              </c:extLst>
            </c:dLbl>
            <c:dLbl>
              <c:idx val="36"/>
              <c:layout>
                <c:manualLayout>
                  <c:x val="0"/>
                  <c:y val="0.210317460317460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2-2702-4D3A-A3D3-74971CA70122}"/>
                </c:ext>
              </c:extLst>
            </c:dLbl>
            <c:dLbl>
              <c:idx val="37"/>
              <c:layout>
                <c:manualLayout>
                  <c:x val="0"/>
                  <c:y val="0.198412698412698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3-2702-4D3A-A3D3-74971CA70122}"/>
                </c:ext>
              </c:extLst>
            </c:dLbl>
            <c:numFmt formatCode="#,##0" sourceLinked="0"/>
            <c:spPr>
              <a:noFill/>
              <a:ln w="51065">
                <a:noFill/>
              </a:ln>
            </c:spPr>
            <c:txPr>
              <a:bodyPr rot="0" vert="wordArtVert"/>
              <a:lstStyle/>
              <a:p>
                <a:pPr algn="ctr">
                  <a:defRPr sz="1050" b="1" i="0" u="none" strike="noStrike" baseline="0">
                    <a:solidFill>
                      <a:srgbClr val="333333"/>
                    </a:solidFill>
                    <a:latin typeface="Arial" panose="020B0604020202020204" pitchFamily="34" charset="0"/>
                    <a:ea typeface="Arial"/>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Sheet1!$B$1:$AK$1</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Sheet1!$B$4:$AK$4</c:f>
              <c:numCache>
                <c:formatCode>General</c:formatCode>
                <c:ptCount val="34"/>
                <c:pt idx="33">
                  <c:v>18190</c:v>
                </c:pt>
              </c:numCache>
            </c:numRef>
          </c:val>
          <c:extLst>
            <c:ext xmlns:c16="http://schemas.microsoft.com/office/drawing/2014/chart" uri="{C3380CC4-5D6E-409C-BE32-E72D297353CC}">
              <c16:uniqueId val="{00000044-2702-4D3A-A3D3-74971CA70122}"/>
            </c:ext>
          </c:extLst>
        </c:ser>
        <c:dLbls>
          <c:showLegendKey val="0"/>
          <c:showVal val="0"/>
          <c:showCatName val="0"/>
          <c:showSerName val="0"/>
          <c:showPercent val="0"/>
          <c:showBubbleSize val="0"/>
        </c:dLbls>
        <c:gapWidth val="35"/>
        <c:gapDepth val="500"/>
        <c:shape val="box"/>
        <c:axId val="490389312"/>
        <c:axId val="490389704"/>
        <c:axId val="489487456"/>
      </c:bar3DChart>
      <c:catAx>
        <c:axId val="490389312"/>
        <c:scaling>
          <c:orientation val="minMax"/>
        </c:scaling>
        <c:delete val="0"/>
        <c:axPos val="b"/>
        <c:numFmt formatCode="General" sourceLinked="1"/>
        <c:majorTickMark val="none"/>
        <c:minorTickMark val="none"/>
        <c:tickLblPos val="low"/>
        <c:spPr>
          <a:ln w="19150">
            <a:noFill/>
          </a:ln>
        </c:spPr>
        <c:txPr>
          <a:bodyPr rot="0" vert="wordArtVert"/>
          <a:lstStyle/>
          <a:p>
            <a:pPr>
              <a:defRPr sz="1000" b="1" i="0" u="none" strike="noStrike" baseline="0">
                <a:solidFill>
                  <a:schemeClr val="tx1"/>
                </a:solidFill>
                <a:latin typeface="Arial"/>
                <a:ea typeface="Arial"/>
                <a:cs typeface="Arial"/>
              </a:defRPr>
            </a:pPr>
            <a:endParaRPr lang="en-US"/>
          </a:p>
        </c:txPr>
        <c:crossAx val="490389704"/>
        <c:crosses val="autoZero"/>
        <c:auto val="1"/>
        <c:lblAlgn val="ctr"/>
        <c:lblOffset val="0"/>
        <c:tickLblSkip val="1"/>
        <c:tickMarkSkip val="1"/>
        <c:noMultiLvlLbl val="1"/>
      </c:catAx>
      <c:valAx>
        <c:axId val="490389704"/>
        <c:scaling>
          <c:orientation val="minMax"/>
          <c:max val="23000"/>
          <c:min val="0"/>
        </c:scaling>
        <c:delete val="0"/>
        <c:axPos val="l"/>
        <c:majorGridlines>
          <c:spPr>
            <a:ln w="6383">
              <a:solidFill>
                <a:schemeClr val="tx1"/>
              </a:solidFill>
              <a:prstDash val="solid"/>
            </a:ln>
          </c:spPr>
        </c:majorGridlines>
        <c:numFmt formatCode="#,##0" sourceLinked="0"/>
        <c:majorTickMark val="out"/>
        <c:minorTickMark val="none"/>
        <c:tickLblPos val="nextTo"/>
        <c:spPr>
          <a:ln w="6383">
            <a:solidFill>
              <a:schemeClr val="tx1"/>
            </a:solidFill>
            <a:prstDash val="solid"/>
          </a:ln>
        </c:spPr>
        <c:txPr>
          <a:bodyPr rot="0" vert="horz"/>
          <a:lstStyle/>
          <a:p>
            <a:pPr>
              <a:defRPr sz="1600" b="1" i="0" u="none" strike="noStrike" baseline="0">
                <a:solidFill>
                  <a:schemeClr val="tx1"/>
                </a:solidFill>
                <a:latin typeface="Times"/>
                <a:ea typeface="Times"/>
                <a:cs typeface="Times"/>
              </a:defRPr>
            </a:pPr>
            <a:endParaRPr lang="en-US"/>
          </a:p>
        </c:txPr>
        <c:crossAx val="490389312"/>
        <c:crossesAt val="1"/>
        <c:crossBetween val="between"/>
        <c:majorUnit val="5000"/>
      </c:valAx>
      <c:serAx>
        <c:axId val="489487456"/>
        <c:scaling>
          <c:orientation val="minMax"/>
        </c:scaling>
        <c:delete val="1"/>
        <c:axPos val="b"/>
        <c:majorTickMark val="out"/>
        <c:minorTickMark val="none"/>
        <c:tickLblPos val="none"/>
        <c:crossAx val="490389704"/>
        <c:crosses val="autoZero"/>
      </c:serAx>
      <c:spPr>
        <a:noFill/>
        <a:ln w="25400">
          <a:noFill/>
        </a:ln>
      </c:spPr>
    </c:plotArea>
    <c:legend>
      <c:legendPos val="r"/>
      <c:legendEntry>
        <c:idx val="2"/>
        <c:txPr>
          <a:bodyPr/>
          <a:lstStyle/>
          <a:p>
            <a:pPr>
              <a:defRPr sz="1100" b="1" i="0" u="none" strike="noStrike" baseline="0">
                <a:solidFill>
                  <a:srgbClr val="333333"/>
                </a:solidFill>
                <a:latin typeface="Times"/>
                <a:ea typeface="Times"/>
                <a:cs typeface="Times"/>
              </a:defRPr>
            </a:pPr>
            <a:endParaRPr lang="en-US"/>
          </a:p>
        </c:txPr>
      </c:legendEntry>
      <c:layout>
        <c:manualLayout>
          <c:xMode val="edge"/>
          <c:yMode val="edge"/>
          <c:x val="1.50963762196908E-2"/>
          <c:y val="0.91760514310711161"/>
          <c:w val="0.9062177971433929"/>
          <c:h val="4.1666628406143651E-2"/>
        </c:manualLayout>
      </c:layout>
      <c:overlay val="0"/>
      <c:spPr>
        <a:solidFill>
          <a:srgbClr val="C0C0C0"/>
        </a:solidFill>
        <a:ln w="51065">
          <a:noFill/>
        </a:ln>
      </c:spPr>
      <c:txPr>
        <a:bodyPr/>
        <a:lstStyle/>
        <a:p>
          <a:pPr>
            <a:defRPr sz="1286" b="1" i="0" u="none" strike="noStrike" baseline="0">
              <a:solidFill>
                <a:srgbClr val="333333"/>
              </a:solidFill>
              <a:latin typeface="Times"/>
              <a:ea typeface="Times"/>
              <a:cs typeface="Times"/>
            </a:defRPr>
          </a:pPr>
          <a:endParaRPr lang="en-US"/>
        </a:p>
      </c:txPr>
    </c:legend>
    <c:plotVisOnly val="1"/>
    <c:dispBlanksAs val="gap"/>
    <c:showDLblsOverMax val="0"/>
  </c:chart>
  <c:spPr>
    <a:noFill/>
    <a:ln>
      <a:noFill/>
    </a:ln>
  </c:spPr>
  <c:txPr>
    <a:bodyPr/>
    <a:lstStyle/>
    <a:p>
      <a:pPr>
        <a:defRPr sz="2262" b="1" i="0" u="none" strike="noStrike" baseline="0">
          <a:solidFill>
            <a:schemeClr val="tx1"/>
          </a:solidFill>
          <a:latin typeface="Times"/>
          <a:ea typeface="Times"/>
          <a:cs typeface="Times"/>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cdr:x>
      <cdr:y>0.93056</cdr:y>
    </cdr:from>
    <cdr:to>
      <cdr:x>0.88889</cdr:x>
      <cdr:y>0.989</cdr:y>
    </cdr:to>
    <cdr:sp macro="" textlink="">
      <cdr:nvSpPr>
        <cdr:cNvPr id="3" name="TextBox 2"/>
        <cdr:cNvSpPr txBox="1"/>
      </cdr:nvSpPr>
      <cdr:spPr>
        <a:xfrm xmlns:a="http://schemas.openxmlformats.org/drawingml/2006/main">
          <a:off x="0" y="5105400"/>
          <a:ext cx="8153400" cy="320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solidFill>
                <a:schemeClr val="tx1"/>
              </a:solidFill>
            </a:rPr>
            <a:t>* Keystone Collections increased effort to  recover taxes from other jurisdictions after the transition to the one tax collector per county model.</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1" y="1"/>
            <a:ext cx="3038145" cy="462668"/>
          </a:xfrm>
          <a:prstGeom prst="rect">
            <a:avLst/>
          </a:prstGeom>
          <a:noFill/>
          <a:ln w="9525">
            <a:noFill/>
            <a:miter lim="800000"/>
            <a:headEnd/>
            <a:tailEnd/>
          </a:ln>
          <a:effectLst/>
        </p:spPr>
        <p:txBody>
          <a:bodyPr vert="horz" wrap="square" lIns="91548" tIns="45773" rIns="91548" bIns="45773" numCol="1" anchor="t" anchorCtr="0" compatLnSpc="1">
            <a:prstTxWarp prst="textNoShape">
              <a:avLst/>
            </a:prstTxWarp>
          </a:bodyPr>
          <a:lstStyle>
            <a:lvl1pPr defTabSz="915573">
              <a:defRPr sz="110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3972259" y="1"/>
            <a:ext cx="3038144" cy="462668"/>
          </a:xfrm>
          <a:prstGeom prst="rect">
            <a:avLst/>
          </a:prstGeom>
          <a:noFill/>
          <a:ln w="9525">
            <a:noFill/>
            <a:miter lim="800000"/>
            <a:headEnd/>
            <a:tailEnd/>
          </a:ln>
          <a:effectLst/>
        </p:spPr>
        <p:txBody>
          <a:bodyPr vert="horz" wrap="square" lIns="91548" tIns="45773" rIns="91548" bIns="45773" numCol="1" anchor="t" anchorCtr="0" compatLnSpc="1">
            <a:prstTxWarp prst="textNoShape">
              <a:avLst/>
            </a:prstTxWarp>
          </a:bodyPr>
          <a:lstStyle>
            <a:lvl1pPr algn="r" defTabSz="915573">
              <a:defRPr sz="110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11" y="8833741"/>
            <a:ext cx="3038145" cy="462667"/>
          </a:xfrm>
          <a:prstGeom prst="rect">
            <a:avLst/>
          </a:prstGeom>
          <a:noFill/>
          <a:ln w="9525">
            <a:noFill/>
            <a:miter lim="800000"/>
            <a:headEnd/>
            <a:tailEnd/>
          </a:ln>
          <a:effectLst/>
        </p:spPr>
        <p:txBody>
          <a:bodyPr vert="horz" wrap="square" lIns="91548" tIns="45773" rIns="91548" bIns="45773" numCol="1" anchor="b" anchorCtr="0" compatLnSpc="1">
            <a:prstTxWarp prst="textNoShape">
              <a:avLst/>
            </a:prstTxWarp>
          </a:bodyPr>
          <a:lstStyle>
            <a:lvl1pPr defTabSz="915573">
              <a:defRPr sz="1100">
                <a:cs typeface="+mn-cs"/>
              </a:defRPr>
            </a:lvl1pPr>
          </a:lstStyle>
          <a:p>
            <a:pPr>
              <a:defRPr/>
            </a:pPr>
            <a:endParaRPr lang="en-US" dirty="0"/>
          </a:p>
        </p:txBody>
      </p:sp>
      <p:sp>
        <p:nvSpPr>
          <p:cNvPr id="4101" name="Rectangle 5"/>
          <p:cNvSpPr>
            <a:spLocks noGrp="1" noChangeArrowheads="1"/>
          </p:cNvSpPr>
          <p:nvPr>
            <p:ph type="sldNum" sz="quarter" idx="3"/>
          </p:nvPr>
        </p:nvSpPr>
        <p:spPr bwMode="auto">
          <a:xfrm>
            <a:off x="3972259" y="8833741"/>
            <a:ext cx="3038144" cy="462667"/>
          </a:xfrm>
          <a:prstGeom prst="rect">
            <a:avLst/>
          </a:prstGeom>
          <a:noFill/>
          <a:ln w="9525">
            <a:noFill/>
            <a:miter lim="800000"/>
            <a:headEnd/>
            <a:tailEnd/>
          </a:ln>
          <a:effectLst/>
        </p:spPr>
        <p:txBody>
          <a:bodyPr vert="horz" wrap="square" lIns="91548" tIns="45773" rIns="91548" bIns="45773" numCol="1" anchor="b" anchorCtr="0" compatLnSpc="1">
            <a:prstTxWarp prst="textNoShape">
              <a:avLst/>
            </a:prstTxWarp>
          </a:bodyPr>
          <a:lstStyle>
            <a:lvl1pPr algn="r" defTabSz="915573">
              <a:defRPr sz="1100">
                <a:cs typeface="+mn-cs"/>
              </a:defRPr>
            </a:lvl1pPr>
          </a:lstStyle>
          <a:p>
            <a:pPr>
              <a:defRPr/>
            </a:pPr>
            <a:fld id="{6EB5010E-A958-4990-93BE-68F201D77599}" type="slidenum">
              <a:rPr lang="en-US"/>
              <a:pPr>
                <a:defRPr/>
              </a:pPr>
              <a:t>‹#›</a:t>
            </a:fld>
            <a:endParaRPr lang="en-US" dirty="0"/>
          </a:p>
        </p:txBody>
      </p:sp>
    </p:spTree>
    <p:extLst>
      <p:ext uri="{BB962C8B-B14F-4D97-AF65-F5344CB8AC3E}">
        <p14:creationId xmlns:p14="http://schemas.microsoft.com/office/powerpoint/2010/main" val="1758594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1" y="1"/>
            <a:ext cx="3038145" cy="462668"/>
          </a:xfrm>
          <a:prstGeom prst="rect">
            <a:avLst/>
          </a:prstGeom>
          <a:noFill/>
          <a:ln w="9525">
            <a:noFill/>
            <a:miter lim="800000"/>
            <a:headEnd/>
            <a:tailEnd/>
          </a:ln>
          <a:effectLst/>
        </p:spPr>
        <p:txBody>
          <a:bodyPr vert="horz" wrap="square" lIns="91548" tIns="45773" rIns="91548" bIns="45773" numCol="1" anchor="t" anchorCtr="0" compatLnSpc="1">
            <a:prstTxWarp prst="textNoShape">
              <a:avLst/>
            </a:prstTxWarp>
          </a:bodyPr>
          <a:lstStyle>
            <a:lvl1pPr defTabSz="915573">
              <a:defRPr sz="1100">
                <a:cs typeface="+mn-cs"/>
              </a:defRPr>
            </a:lvl1pPr>
          </a:lstStyle>
          <a:p>
            <a:pPr>
              <a:defRPr/>
            </a:pPr>
            <a:endParaRPr lang="en-US" dirty="0"/>
          </a:p>
        </p:txBody>
      </p:sp>
      <p:sp>
        <p:nvSpPr>
          <p:cNvPr id="10243" name="Rectangle 3"/>
          <p:cNvSpPr>
            <a:spLocks noGrp="1" noChangeArrowheads="1"/>
          </p:cNvSpPr>
          <p:nvPr>
            <p:ph type="dt" idx="1"/>
          </p:nvPr>
        </p:nvSpPr>
        <p:spPr bwMode="auto">
          <a:xfrm>
            <a:off x="3972259" y="1"/>
            <a:ext cx="3038144" cy="462668"/>
          </a:xfrm>
          <a:prstGeom prst="rect">
            <a:avLst/>
          </a:prstGeom>
          <a:noFill/>
          <a:ln w="9525">
            <a:noFill/>
            <a:miter lim="800000"/>
            <a:headEnd/>
            <a:tailEnd/>
          </a:ln>
          <a:effectLst/>
        </p:spPr>
        <p:txBody>
          <a:bodyPr vert="horz" wrap="square" lIns="91548" tIns="45773" rIns="91548" bIns="45773" numCol="1" anchor="t" anchorCtr="0" compatLnSpc="1">
            <a:prstTxWarp prst="textNoShape">
              <a:avLst/>
            </a:prstTxWarp>
          </a:bodyPr>
          <a:lstStyle>
            <a:lvl1pPr algn="r" defTabSz="915573">
              <a:defRPr sz="1100">
                <a:cs typeface="+mn-cs"/>
              </a:defRPr>
            </a:lvl1pPr>
          </a:lstStyle>
          <a:p>
            <a:pPr>
              <a:defRPr/>
            </a:pPr>
            <a:endParaRPr lang="en-US" dirty="0"/>
          </a:p>
        </p:txBody>
      </p:sp>
      <p:sp>
        <p:nvSpPr>
          <p:cNvPr id="80900" name="Rectangle 4"/>
          <p:cNvSpPr>
            <a:spLocks noGrp="1" noRot="1" noChangeAspect="1" noChangeArrowheads="1" noTextEdit="1"/>
          </p:cNvSpPr>
          <p:nvPr>
            <p:ph type="sldImg" idx="2"/>
          </p:nvPr>
        </p:nvSpPr>
        <p:spPr bwMode="auto">
          <a:xfrm>
            <a:off x="1192213" y="695325"/>
            <a:ext cx="4651375" cy="3487738"/>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34116" y="4416106"/>
            <a:ext cx="5142177" cy="4185531"/>
          </a:xfrm>
          <a:prstGeom prst="rect">
            <a:avLst/>
          </a:prstGeom>
          <a:noFill/>
          <a:ln w="9525">
            <a:noFill/>
            <a:miter lim="800000"/>
            <a:headEnd/>
            <a:tailEnd/>
          </a:ln>
          <a:effectLst/>
        </p:spPr>
        <p:txBody>
          <a:bodyPr vert="horz" wrap="square" lIns="91548" tIns="45773" rIns="91548" bIns="457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11" y="8833741"/>
            <a:ext cx="3038145" cy="462667"/>
          </a:xfrm>
          <a:prstGeom prst="rect">
            <a:avLst/>
          </a:prstGeom>
          <a:noFill/>
          <a:ln w="9525">
            <a:noFill/>
            <a:miter lim="800000"/>
            <a:headEnd/>
            <a:tailEnd/>
          </a:ln>
          <a:effectLst/>
        </p:spPr>
        <p:txBody>
          <a:bodyPr vert="horz" wrap="square" lIns="91548" tIns="45773" rIns="91548" bIns="45773" numCol="1" anchor="b" anchorCtr="0" compatLnSpc="1">
            <a:prstTxWarp prst="textNoShape">
              <a:avLst/>
            </a:prstTxWarp>
          </a:bodyPr>
          <a:lstStyle>
            <a:lvl1pPr defTabSz="915573">
              <a:defRPr sz="1100">
                <a:cs typeface="+mn-cs"/>
              </a:defRPr>
            </a:lvl1pPr>
          </a:lstStyle>
          <a:p>
            <a:pPr>
              <a:defRPr/>
            </a:pPr>
            <a:endParaRPr lang="en-US" dirty="0"/>
          </a:p>
        </p:txBody>
      </p:sp>
      <p:sp>
        <p:nvSpPr>
          <p:cNvPr id="10247" name="Rectangle 7"/>
          <p:cNvSpPr>
            <a:spLocks noGrp="1" noChangeArrowheads="1"/>
          </p:cNvSpPr>
          <p:nvPr>
            <p:ph type="sldNum" sz="quarter" idx="5"/>
          </p:nvPr>
        </p:nvSpPr>
        <p:spPr bwMode="auto">
          <a:xfrm>
            <a:off x="3972259" y="8833741"/>
            <a:ext cx="3038144" cy="462667"/>
          </a:xfrm>
          <a:prstGeom prst="rect">
            <a:avLst/>
          </a:prstGeom>
          <a:noFill/>
          <a:ln w="9525">
            <a:noFill/>
            <a:miter lim="800000"/>
            <a:headEnd/>
            <a:tailEnd/>
          </a:ln>
          <a:effectLst/>
        </p:spPr>
        <p:txBody>
          <a:bodyPr vert="horz" wrap="square" lIns="91548" tIns="45773" rIns="91548" bIns="45773" numCol="1" anchor="b" anchorCtr="0" compatLnSpc="1">
            <a:prstTxWarp prst="textNoShape">
              <a:avLst/>
            </a:prstTxWarp>
          </a:bodyPr>
          <a:lstStyle>
            <a:lvl1pPr algn="r" defTabSz="915573">
              <a:defRPr sz="1100">
                <a:cs typeface="+mn-cs"/>
              </a:defRPr>
            </a:lvl1pPr>
          </a:lstStyle>
          <a:p>
            <a:pPr>
              <a:defRPr/>
            </a:pPr>
            <a:fld id="{DF0AD976-3B6D-4287-B672-2FDC905840C8}" type="slidenum">
              <a:rPr lang="en-US"/>
              <a:pPr>
                <a:defRPr/>
              </a:pPr>
              <a:t>‹#›</a:t>
            </a:fld>
            <a:endParaRPr lang="en-US" dirty="0"/>
          </a:p>
        </p:txBody>
      </p:sp>
    </p:spTree>
    <p:extLst>
      <p:ext uri="{BB962C8B-B14F-4D97-AF65-F5344CB8AC3E}">
        <p14:creationId xmlns:p14="http://schemas.microsoft.com/office/powerpoint/2010/main" val="1988287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207A7A07-F697-497A-AF8C-7659B68BFE61}" type="slidenum">
              <a:rPr lang="en-US" smtClean="0">
                <a:cs typeface="Arial" charset="0"/>
              </a:rPr>
              <a:pPr/>
              <a:t>1</a:t>
            </a:fld>
            <a:endParaRPr lang="en-US" dirty="0">
              <a:cs typeface="Arial" charset="0"/>
            </a:endParaRPr>
          </a:p>
        </p:txBody>
      </p:sp>
      <p:sp>
        <p:nvSpPr>
          <p:cNvPr id="81923" name="Rectangle 2"/>
          <p:cNvSpPr>
            <a:spLocks noGrp="1" noChangeArrowheads="1"/>
          </p:cNvSpPr>
          <p:nvPr>
            <p:ph type="body" idx="1"/>
          </p:nvPr>
        </p:nvSpPr>
        <p:spPr>
          <a:xfrm>
            <a:off x="934116" y="4416109"/>
            <a:ext cx="5142177" cy="2397881"/>
          </a:xfrm>
          <a:noFill/>
          <a:ln/>
        </p:spPr>
        <p:txBody>
          <a:bodyPr lIns="89336" tIns="43883" rIns="89336" bIns="43883"/>
          <a:lstStyle/>
          <a:p>
            <a:pPr eaLnBrk="1" hangingPunct="1"/>
            <a:r>
              <a:rPr lang="en-US" dirty="0"/>
              <a:t>Introduction:</a:t>
            </a:r>
          </a:p>
          <a:p>
            <a:pPr eaLnBrk="1" hangingPunct="1"/>
            <a:endParaRPr lang="en-US" dirty="0"/>
          </a:p>
          <a:p>
            <a:pPr eaLnBrk="1" hangingPunct="1"/>
            <a:r>
              <a:rPr lang="en-US" dirty="0"/>
              <a:t>Thanks to the Board and administrative team for the many-many hours spent working on this budget and the effort that went into this budget.  Remember we started the budget process with a 50 mill deficit, </a:t>
            </a:r>
          </a:p>
        </p:txBody>
      </p:sp>
      <p:sp>
        <p:nvSpPr>
          <p:cNvPr id="81924" name="Rectangle 3"/>
          <p:cNvSpPr>
            <a:spLocks noGrp="1" noRot="1" noChangeAspect="1" noChangeArrowheads="1" noTextEdit="1"/>
          </p:cNvSpPr>
          <p:nvPr>
            <p:ph type="sldImg"/>
          </p:nvPr>
        </p:nvSpPr>
        <p:spPr>
          <a:xfrm>
            <a:off x="1195388" y="704850"/>
            <a:ext cx="4643437" cy="3481388"/>
          </a:xfrm>
          <a:ln w="12700" cap="flat">
            <a:solidFill>
              <a:schemeClr val="tx1"/>
            </a:solidFill>
          </a:ln>
        </p:spPr>
      </p:sp>
    </p:spTree>
    <p:extLst>
      <p:ext uri="{BB962C8B-B14F-4D97-AF65-F5344CB8AC3E}">
        <p14:creationId xmlns:p14="http://schemas.microsoft.com/office/powerpoint/2010/main" val="1315966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4E7652-46AF-4259-BAE2-54978EA077CD}" type="slidenum">
              <a:rPr lang="en-US" smtClean="0"/>
              <a:pPr/>
              <a:t>12</a:t>
            </a:fld>
            <a:endParaRPr lang="en-US" dirty="0"/>
          </a:p>
        </p:txBody>
      </p:sp>
      <p:sp>
        <p:nvSpPr>
          <p:cNvPr id="5" name="Date Placeholder 4"/>
          <p:cNvSpPr>
            <a:spLocks noGrp="1"/>
          </p:cNvSpPr>
          <p:nvPr>
            <p:ph type="dt" idx="11"/>
          </p:nvPr>
        </p:nvSpPr>
        <p:spPr/>
        <p:txBody>
          <a:bodyPr/>
          <a:lstStyle/>
          <a:p>
            <a:pPr>
              <a:defRPr/>
            </a:pPr>
            <a:fld id="{E06B5F55-DA4B-4BC3-B7AB-2A3E1D599185}" type="datetime1">
              <a:rPr lang="en-US" smtClean="0"/>
              <a:pPr>
                <a:defRPr/>
              </a:pPr>
              <a:t>4/26/2017</a:t>
            </a:fld>
            <a:endParaRPr lang="en-US" dirty="0"/>
          </a:p>
        </p:txBody>
      </p:sp>
    </p:spTree>
    <p:extLst>
      <p:ext uri="{BB962C8B-B14F-4D97-AF65-F5344CB8AC3E}">
        <p14:creationId xmlns:p14="http://schemas.microsoft.com/office/powerpoint/2010/main" val="1770030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4E7652-46AF-4259-BAE2-54978EA077CD}" type="slidenum">
              <a:rPr lang="en-US" smtClean="0"/>
              <a:pPr/>
              <a:t>13</a:t>
            </a:fld>
            <a:endParaRPr lang="en-US" dirty="0"/>
          </a:p>
        </p:txBody>
      </p:sp>
      <p:sp>
        <p:nvSpPr>
          <p:cNvPr id="5" name="Date Placeholder 4"/>
          <p:cNvSpPr>
            <a:spLocks noGrp="1"/>
          </p:cNvSpPr>
          <p:nvPr>
            <p:ph type="dt" idx="11"/>
          </p:nvPr>
        </p:nvSpPr>
        <p:spPr/>
        <p:txBody>
          <a:bodyPr/>
          <a:lstStyle/>
          <a:p>
            <a:pPr>
              <a:defRPr/>
            </a:pPr>
            <a:fld id="{B3FEA460-F390-44A4-99C0-5DC797AD6199}" type="datetime1">
              <a:rPr lang="en-US" smtClean="0"/>
              <a:t>4/26/2017</a:t>
            </a:fld>
            <a:endParaRPr lang="en-US" dirty="0"/>
          </a:p>
        </p:txBody>
      </p:sp>
    </p:spTree>
    <p:extLst>
      <p:ext uri="{BB962C8B-B14F-4D97-AF65-F5344CB8AC3E}">
        <p14:creationId xmlns:p14="http://schemas.microsoft.com/office/powerpoint/2010/main" val="3413411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4E7652-46AF-4259-BAE2-54978EA077CD}" type="slidenum">
              <a:rPr lang="en-US" smtClean="0"/>
              <a:pPr/>
              <a:t>14</a:t>
            </a:fld>
            <a:endParaRPr lang="en-US" dirty="0"/>
          </a:p>
        </p:txBody>
      </p:sp>
      <p:sp>
        <p:nvSpPr>
          <p:cNvPr id="5" name="Date Placeholder 4"/>
          <p:cNvSpPr>
            <a:spLocks noGrp="1"/>
          </p:cNvSpPr>
          <p:nvPr>
            <p:ph type="dt" idx="11"/>
          </p:nvPr>
        </p:nvSpPr>
        <p:spPr/>
        <p:txBody>
          <a:bodyPr/>
          <a:lstStyle/>
          <a:p>
            <a:pPr>
              <a:defRPr/>
            </a:pPr>
            <a:fld id="{E06B5F55-DA4B-4BC3-B7AB-2A3E1D599185}" type="datetime1">
              <a:rPr lang="en-US" smtClean="0"/>
              <a:pPr>
                <a:defRPr/>
              </a:pPr>
              <a:t>4/26/2017</a:t>
            </a:fld>
            <a:endParaRPr lang="en-US" dirty="0"/>
          </a:p>
        </p:txBody>
      </p:sp>
    </p:spTree>
    <p:extLst>
      <p:ext uri="{BB962C8B-B14F-4D97-AF65-F5344CB8AC3E}">
        <p14:creationId xmlns:p14="http://schemas.microsoft.com/office/powerpoint/2010/main" val="450133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pPr eaLnBrk="1" hangingPunct="1"/>
            <a:endParaRPr lang="en-US" dirty="0"/>
          </a:p>
        </p:txBody>
      </p:sp>
      <p:sp>
        <p:nvSpPr>
          <p:cNvPr id="106500" name="Slide Number Placeholder 3"/>
          <p:cNvSpPr>
            <a:spLocks noGrp="1"/>
          </p:cNvSpPr>
          <p:nvPr>
            <p:ph type="sldNum" sz="quarter" idx="5"/>
          </p:nvPr>
        </p:nvSpPr>
        <p:spPr>
          <a:noFill/>
        </p:spPr>
        <p:txBody>
          <a:bodyPr/>
          <a:lstStyle/>
          <a:p>
            <a:fld id="{45ECFCED-0192-4BFD-8EEF-06F8E3A40F82}" type="slidenum">
              <a:rPr lang="en-US" smtClean="0">
                <a:cs typeface="Arial" charset="0"/>
              </a:rPr>
              <a:pPr/>
              <a:t>15</a:t>
            </a:fld>
            <a:endParaRPr lang="en-US" dirty="0">
              <a:cs typeface="Arial" charset="0"/>
            </a:endParaRPr>
          </a:p>
        </p:txBody>
      </p:sp>
    </p:spTree>
    <p:extLst>
      <p:ext uri="{BB962C8B-B14F-4D97-AF65-F5344CB8AC3E}">
        <p14:creationId xmlns:p14="http://schemas.microsoft.com/office/powerpoint/2010/main" val="701965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BF86976F-F77B-49E9-BE67-A0FAEE0DFE1A}" type="slidenum">
              <a:rPr lang="en-US" smtClean="0">
                <a:cs typeface="Arial" charset="0"/>
              </a:rPr>
              <a:pPr/>
              <a:t>16</a:t>
            </a:fld>
            <a:endParaRPr lang="en-US" dirty="0">
              <a:cs typeface="Arial" charset="0"/>
            </a:endParaRPr>
          </a:p>
        </p:txBody>
      </p:sp>
      <p:sp>
        <p:nvSpPr>
          <p:cNvPr id="96259" name="Rectangle 2"/>
          <p:cNvSpPr>
            <a:spLocks noGrp="1" noRot="1" noChangeAspect="1" noChangeArrowheads="1" noTextEdit="1"/>
          </p:cNvSpPr>
          <p:nvPr>
            <p:ph type="sldImg"/>
          </p:nvPr>
        </p:nvSpPr>
        <p:spPr>
          <a:xfrm>
            <a:off x="1198563" y="703263"/>
            <a:ext cx="4643437" cy="3482975"/>
          </a:xfrm>
          <a:ln/>
        </p:spPr>
      </p:sp>
      <p:sp>
        <p:nvSpPr>
          <p:cNvPr id="96260" name="Rectangle 3"/>
          <p:cNvSpPr>
            <a:spLocks noGrp="1" noChangeArrowheads="1"/>
          </p:cNvSpPr>
          <p:nvPr>
            <p:ph type="body" idx="1"/>
          </p:nvPr>
        </p:nvSpPr>
        <p:spPr>
          <a:xfrm>
            <a:off x="934116" y="4414561"/>
            <a:ext cx="5142177" cy="4177846"/>
          </a:xfrm>
          <a:noFill/>
          <a:ln/>
        </p:spPr>
        <p:txBody>
          <a:bodyPr lIns="90738" tIns="45367" rIns="90738" bIns="45367"/>
          <a:lstStyle/>
          <a:p>
            <a:pPr eaLnBrk="1" hangingPunct="1"/>
            <a:r>
              <a:rPr lang="en-US" dirty="0"/>
              <a:t>We currently have 20,026 students in our schools.  We don’t see a downward trend in enrollment anytime in the foreseeable future.   Looking at PDE enrollment projections through 2012 shows CB enrollment exceeding 24,000.  Enrollment projections don’t go past 2012. </a:t>
            </a:r>
          </a:p>
          <a:p>
            <a:pPr eaLnBrk="1" hangingPunct="1"/>
            <a:endParaRPr lang="en-US" dirty="0"/>
          </a:p>
          <a:p>
            <a:pPr eaLnBrk="1" hangingPunct="1"/>
            <a:r>
              <a:rPr lang="en-US" dirty="0"/>
              <a:t>Its interesting to see that our student enrollment has more than doubled over the past 20 years.</a:t>
            </a:r>
          </a:p>
          <a:p>
            <a:pPr eaLnBrk="1" hangingPunct="1"/>
            <a:endParaRPr lang="en-US" dirty="0"/>
          </a:p>
          <a:p>
            <a:pPr eaLnBrk="1" hangingPunct="1"/>
            <a:r>
              <a:rPr lang="en-US" dirty="0"/>
              <a:t> I think its interesting to note that through 2006 that PDE projects the  enrollment of students in bucks county as a whole to increase by 1,620 students and by 2012 the county will experience a net loss of 1,100 students.  Obviously some districts in the county will be losing enrollment as CB continues to gain in enrollment.</a:t>
            </a:r>
          </a:p>
        </p:txBody>
      </p:sp>
    </p:spTree>
    <p:extLst>
      <p:ext uri="{BB962C8B-B14F-4D97-AF65-F5344CB8AC3E}">
        <p14:creationId xmlns:p14="http://schemas.microsoft.com/office/powerpoint/2010/main" val="867438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pPr eaLnBrk="1" hangingPunct="1"/>
            <a:endParaRPr lang="en-US" dirty="0"/>
          </a:p>
        </p:txBody>
      </p:sp>
      <p:sp>
        <p:nvSpPr>
          <p:cNvPr id="106500" name="Slide Number Placeholder 3"/>
          <p:cNvSpPr>
            <a:spLocks noGrp="1"/>
          </p:cNvSpPr>
          <p:nvPr>
            <p:ph type="sldNum" sz="quarter" idx="5"/>
          </p:nvPr>
        </p:nvSpPr>
        <p:spPr>
          <a:noFill/>
        </p:spPr>
        <p:txBody>
          <a:bodyPr/>
          <a:lstStyle/>
          <a:p>
            <a:fld id="{45ECFCED-0192-4BFD-8EEF-06F8E3A40F82}" type="slidenum">
              <a:rPr lang="en-US" smtClean="0">
                <a:cs typeface="Arial" charset="0"/>
              </a:rPr>
              <a:pPr/>
              <a:t>20</a:t>
            </a:fld>
            <a:endParaRPr lang="en-US" dirty="0">
              <a:cs typeface="Arial" charset="0"/>
            </a:endParaRPr>
          </a:p>
        </p:txBody>
      </p:sp>
    </p:spTree>
    <p:extLst>
      <p:ext uri="{BB962C8B-B14F-4D97-AF65-F5344CB8AC3E}">
        <p14:creationId xmlns:p14="http://schemas.microsoft.com/office/powerpoint/2010/main" val="471960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0260771A-B6B4-48E9-BA0F-EC408C459BE3}" type="slidenum">
              <a:rPr lang="en-US" smtClean="0">
                <a:cs typeface="Arial" charset="0"/>
              </a:rPr>
              <a:pPr/>
              <a:t>21</a:t>
            </a:fld>
            <a:endParaRPr lang="en-US" dirty="0">
              <a:cs typeface="Arial"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r>
              <a:rPr lang="en-US" dirty="0"/>
              <a:t>Explain chart</a:t>
            </a:r>
          </a:p>
          <a:p>
            <a:pPr eaLnBrk="1" hangingPunct="1"/>
            <a:endParaRPr lang="en-US" dirty="0"/>
          </a:p>
          <a:p>
            <a:pPr eaLnBrk="1" hangingPunct="1"/>
            <a:r>
              <a:rPr lang="en-US" dirty="0"/>
              <a:t>When you get to Act 72 millage limit, remind them that districts in NJ, Oh, and Del stop at that point under referendum because that want to have something banked for lean years. </a:t>
            </a:r>
          </a:p>
        </p:txBody>
      </p:sp>
    </p:spTree>
    <p:extLst>
      <p:ext uri="{BB962C8B-B14F-4D97-AF65-F5344CB8AC3E}">
        <p14:creationId xmlns:p14="http://schemas.microsoft.com/office/powerpoint/2010/main" val="822348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pPr eaLnBrk="1" hangingPunct="1"/>
            <a:endParaRPr lang="en-US" dirty="0"/>
          </a:p>
        </p:txBody>
      </p:sp>
      <p:sp>
        <p:nvSpPr>
          <p:cNvPr id="120836" name="Slide Number Placeholder 3"/>
          <p:cNvSpPr>
            <a:spLocks noGrp="1"/>
          </p:cNvSpPr>
          <p:nvPr>
            <p:ph type="sldNum" sz="quarter" idx="5"/>
          </p:nvPr>
        </p:nvSpPr>
        <p:spPr>
          <a:noFill/>
        </p:spPr>
        <p:txBody>
          <a:bodyPr/>
          <a:lstStyle/>
          <a:p>
            <a:fld id="{E6CE893E-9280-4073-A944-A19674A729A2}" type="slidenum">
              <a:rPr lang="en-US" smtClean="0">
                <a:cs typeface="Arial" charset="0"/>
              </a:rPr>
              <a:pPr/>
              <a:t>25</a:t>
            </a:fld>
            <a:endParaRPr lang="en-US" dirty="0">
              <a:cs typeface="Arial" charset="0"/>
            </a:endParaRPr>
          </a:p>
        </p:txBody>
      </p:sp>
    </p:spTree>
    <p:extLst>
      <p:ext uri="{BB962C8B-B14F-4D97-AF65-F5344CB8AC3E}">
        <p14:creationId xmlns:p14="http://schemas.microsoft.com/office/powerpoint/2010/main" val="1308599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3AC6CF4-02C9-458E-8D22-0693DA55FEC8}" type="slidenum">
              <a:rPr lang="en-US" smtClean="0">
                <a:cs typeface="Arial" charset="0"/>
              </a:rPr>
              <a:pPr/>
              <a:t>2</a:t>
            </a:fld>
            <a:endParaRPr lang="en-US" dirty="0">
              <a:cs typeface="Arial" charset="0"/>
            </a:endParaRPr>
          </a:p>
        </p:txBody>
      </p:sp>
      <p:sp>
        <p:nvSpPr>
          <p:cNvPr id="82947" name="Rectangle 2"/>
          <p:cNvSpPr>
            <a:spLocks noGrp="1" noChangeArrowheads="1"/>
          </p:cNvSpPr>
          <p:nvPr>
            <p:ph type="body" idx="1"/>
          </p:nvPr>
        </p:nvSpPr>
        <p:spPr>
          <a:xfrm>
            <a:off x="934116" y="4416104"/>
            <a:ext cx="5142177" cy="2247245"/>
          </a:xfrm>
          <a:noFill/>
          <a:ln/>
        </p:spPr>
        <p:txBody>
          <a:bodyPr lIns="89336" tIns="43883" rIns="89336" bIns="43883"/>
          <a:lstStyle/>
          <a:p>
            <a:pPr eaLnBrk="1" hangingPunct="1"/>
            <a:r>
              <a:rPr lang="en-US" dirty="0"/>
              <a:t>Tonight we will take a look at the major issues impacting the 2004-05 General Fund budget and review major changes to revenues and expenditures. </a:t>
            </a:r>
          </a:p>
        </p:txBody>
      </p:sp>
      <p:sp>
        <p:nvSpPr>
          <p:cNvPr id="82948" name="Rectangle 3"/>
          <p:cNvSpPr>
            <a:spLocks noGrp="1" noRot="1" noChangeAspect="1" noChangeArrowheads="1" noTextEdit="1"/>
          </p:cNvSpPr>
          <p:nvPr>
            <p:ph type="sldImg"/>
          </p:nvPr>
        </p:nvSpPr>
        <p:spPr>
          <a:xfrm>
            <a:off x="1195388" y="704850"/>
            <a:ext cx="4643437" cy="3481388"/>
          </a:xfrm>
          <a:ln w="12700" cap="flat">
            <a:solidFill>
              <a:schemeClr val="tx1"/>
            </a:solidFill>
          </a:ln>
        </p:spPr>
      </p:sp>
    </p:spTree>
    <p:extLst>
      <p:ext uri="{BB962C8B-B14F-4D97-AF65-F5344CB8AC3E}">
        <p14:creationId xmlns:p14="http://schemas.microsoft.com/office/powerpoint/2010/main" val="1546516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endParaRPr lang="en-US" dirty="0"/>
          </a:p>
        </p:txBody>
      </p:sp>
      <p:sp>
        <p:nvSpPr>
          <p:cNvPr id="97284" name="Slide Number Placeholder 3"/>
          <p:cNvSpPr>
            <a:spLocks noGrp="1"/>
          </p:cNvSpPr>
          <p:nvPr>
            <p:ph type="sldNum" sz="quarter" idx="5"/>
          </p:nvPr>
        </p:nvSpPr>
        <p:spPr>
          <a:noFill/>
        </p:spPr>
        <p:txBody>
          <a:bodyPr/>
          <a:lstStyle/>
          <a:p>
            <a:fld id="{A11449BE-6672-46A8-8256-42A3F11519CB}" type="slidenum">
              <a:rPr lang="en-US" smtClean="0">
                <a:cs typeface="Arial" charset="0"/>
              </a:rPr>
              <a:pPr/>
              <a:t>3</a:t>
            </a:fld>
            <a:endParaRPr lang="en-US" dirty="0">
              <a:cs typeface="Arial" charset="0"/>
            </a:endParaRPr>
          </a:p>
        </p:txBody>
      </p:sp>
    </p:spTree>
    <p:extLst>
      <p:ext uri="{BB962C8B-B14F-4D97-AF65-F5344CB8AC3E}">
        <p14:creationId xmlns:p14="http://schemas.microsoft.com/office/powerpoint/2010/main" val="2938477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1257A8-CC87-4806-8180-E08D3520039B}" type="slidenum">
              <a:rPr lang="en-US" smtClean="0"/>
              <a:t>5</a:t>
            </a:fld>
            <a:endParaRPr lang="en-US" dirty="0"/>
          </a:p>
        </p:txBody>
      </p:sp>
    </p:spTree>
    <p:extLst>
      <p:ext uri="{BB962C8B-B14F-4D97-AF65-F5344CB8AC3E}">
        <p14:creationId xmlns:p14="http://schemas.microsoft.com/office/powerpoint/2010/main" val="767938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695325"/>
            <a:ext cx="4651375" cy="34877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0AD976-3B6D-4287-B672-2FDC905840C8}" type="slidenum">
              <a:rPr lang="en-US" smtClean="0"/>
              <a:pPr>
                <a:defRPr/>
              </a:pPr>
              <a:t>7</a:t>
            </a:fld>
            <a:endParaRPr lang="en-US" dirty="0"/>
          </a:p>
        </p:txBody>
      </p:sp>
    </p:spTree>
    <p:extLst>
      <p:ext uri="{BB962C8B-B14F-4D97-AF65-F5344CB8AC3E}">
        <p14:creationId xmlns:p14="http://schemas.microsoft.com/office/powerpoint/2010/main" val="1333704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695325"/>
            <a:ext cx="4651375" cy="34877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0AD976-3B6D-4287-B672-2FDC905840C8}" type="slidenum">
              <a:rPr lang="en-US" smtClean="0"/>
              <a:pPr>
                <a:defRPr/>
              </a:pPr>
              <a:t>8</a:t>
            </a:fld>
            <a:endParaRPr lang="en-US" dirty="0"/>
          </a:p>
        </p:txBody>
      </p:sp>
    </p:spTree>
    <p:extLst>
      <p:ext uri="{BB962C8B-B14F-4D97-AF65-F5344CB8AC3E}">
        <p14:creationId xmlns:p14="http://schemas.microsoft.com/office/powerpoint/2010/main" val="909445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695325"/>
            <a:ext cx="4651375" cy="34877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0AD976-3B6D-4287-B672-2FDC905840C8}" type="slidenum">
              <a:rPr lang="en-US" smtClean="0"/>
              <a:pPr>
                <a:defRPr/>
              </a:pPr>
              <a:t>9</a:t>
            </a:fld>
            <a:endParaRPr lang="en-US" dirty="0"/>
          </a:p>
        </p:txBody>
      </p:sp>
    </p:spTree>
    <p:extLst>
      <p:ext uri="{BB962C8B-B14F-4D97-AF65-F5344CB8AC3E}">
        <p14:creationId xmlns:p14="http://schemas.microsoft.com/office/powerpoint/2010/main" val="2843517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A4DC5D35-BB6D-44DC-9826-71722204488E}" type="slidenum">
              <a:rPr lang="en-US" smtClean="0">
                <a:cs typeface="Arial" charset="0"/>
              </a:rPr>
              <a:pPr/>
              <a:t>10</a:t>
            </a:fld>
            <a:endParaRPr lang="en-US" dirty="0">
              <a:cs typeface="Arial" charset="0"/>
            </a:endParaRPr>
          </a:p>
        </p:txBody>
      </p:sp>
      <p:sp>
        <p:nvSpPr>
          <p:cNvPr id="110595" name="Rectangle 2"/>
          <p:cNvSpPr>
            <a:spLocks noGrp="1" noRot="1" noChangeAspect="1" noChangeArrowheads="1" noTextEdit="1"/>
          </p:cNvSpPr>
          <p:nvPr>
            <p:ph type="sldImg"/>
          </p:nvPr>
        </p:nvSpPr>
        <p:spPr>
          <a:xfrm>
            <a:off x="1193800" y="695325"/>
            <a:ext cx="4651375" cy="3487738"/>
          </a:xfrm>
          <a:ln/>
        </p:spPr>
      </p:sp>
      <p:sp>
        <p:nvSpPr>
          <p:cNvPr id="110596" name="Rectangle 3"/>
          <p:cNvSpPr>
            <a:spLocks noGrp="1" noChangeArrowheads="1"/>
          </p:cNvSpPr>
          <p:nvPr>
            <p:ph type="body" idx="1"/>
          </p:nvPr>
        </p:nvSpPr>
        <p:spPr>
          <a:noFill/>
          <a:ln/>
        </p:spPr>
        <p:txBody>
          <a:bodyPr/>
          <a:lstStyle/>
          <a:p>
            <a:pPr eaLnBrk="1" hangingPunct="1"/>
            <a:r>
              <a:rPr lang="en-US" dirty="0"/>
              <a:t>This chart is an attempt to show what is happening across the district with real estate development. It shows the value that new construction adds.  </a:t>
            </a:r>
          </a:p>
          <a:p>
            <a:pPr eaLnBrk="1" hangingPunct="1"/>
            <a:endParaRPr lang="en-US" dirty="0"/>
          </a:p>
          <a:p>
            <a:pPr eaLnBrk="1" hangingPunct="1"/>
            <a:r>
              <a:rPr lang="en-US" dirty="0"/>
              <a:t>Looking at the past 10 years you can see that the growth in the assessed value of real estate in recent years is nowhere near the growth that was seen from the 90’s to 2001.  The assessed values are not providing the natural real estate tax revenue growth that we have seen in the past which then places more pressure on real estate millage. </a:t>
            </a:r>
          </a:p>
          <a:p>
            <a:pPr eaLnBrk="1" hangingPunct="1"/>
            <a:endParaRPr lang="en-US" dirty="0"/>
          </a:p>
          <a:p>
            <a:pPr eaLnBrk="1" hangingPunct="1"/>
            <a:r>
              <a:rPr lang="en-US" dirty="0"/>
              <a:t>During the slow growth period is when we needed to start our major construction projects.</a:t>
            </a:r>
          </a:p>
        </p:txBody>
      </p:sp>
    </p:spTree>
    <p:extLst>
      <p:ext uri="{BB962C8B-B14F-4D97-AF65-F5344CB8AC3E}">
        <p14:creationId xmlns:p14="http://schemas.microsoft.com/office/powerpoint/2010/main" val="3542225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4E7652-46AF-4259-BAE2-54978EA077CD}" type="slidenum">
              <a:rPr lang="en-US" smtClean="0"/>
              <a:pPr/>
              <a:t>11</a:t>
            </a:fld>
            <a:endParaRPr lang="en-US" dirty="0"/>
          </a:p>
        </p:txBody>
      </p:sp>
      <p:sp>
        <p:nvSpPr>
          <p:cNvPr id="5" name="Date Placeholder 4"/>
          <p:cNvSpPr>
            <a:spLocks noGrp="1"/>
          </p:cNvSpPr>
          <p:nvPr>
            <p:ph type="dt" idx="11"/>
          </p:nvPr>
        </p:nvSpPr>
        <p:spPr/>
        <p:txBody>
          <a:bodyPr/>
          <a:lstStyle/>
          <a:p>
            <a:pPr>
              <a:defRPr/>
            </a:pPr>
            <a:fld id="{E06B5F55-DA4B-4BC3-B7AB-2A3E1D599185}" type="datetime1">
              <a:rPr lang="en-US" smtClean="0"/>
              <a:pPr>
                <a:defRPr/>
              </a:pPr>
              <a:t>4/26/2017</a:t>
            </a:fld>
            <a:endParaRPr lang="en-US" dirty="0"/>
          </a:p>
        </p:txBody>
      </p:sp>
    </p:spTree>
    <p:extLst>
      <p:ext uri="{BB962C8B-B14F-4D97-AF65-F5344CB8AC3E}">
        <p14:creationId xmlns:p14="http://schemas.microsoft.com/office/powerpoint/2010/main" val="2733926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dirty="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dirty="0"/>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r>
              <a:rPr lang="en-US"/>
              <a:t>4/25/2017</a:t>
            </a:r>
            <a:endParaRPr lang="en-US" dirty="0"/>
          </a:p>
        </p:txBody>
      </p:sp>
      <p:sp>
        <p:nvSpPr>
          <p:cNvPr id="7" name="Footer Placeholder 18"/>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8" name="Slide Number Placeholder 26"/>
          <p:cNvSpPr>
            <a:spLocks noGrp="1"/>
          </p:cNvSpPr>
          <p:nvPr>
            <p:ph type="sldNum" sz="quarter" idx="12"/>
          </p:nvPr>
        </p:nvSpPr>
        <p:spPr/>
        <p:txBody>
          <a:bodyPr/>
          <a:lstStyle>
            <a:lvl1pPr>
              <a:defRPr/>
            </a:lvl1pPr>
          </a:lstStyle>
          <a:p>
            <a:pPr>
              <a:defRPr/>
            </a:pPr>
            <a:fld id="{A9E9015C-5062-47F0-AF14-331D21475CC7}"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4/25/2017</a:t>
            </a: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0688F27-CA0A-45DE-A11A-265D5E94A46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4/25/2017</a:t>
            </a: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12816077-F039-42F0-B5FE-6E9C8D9B4FF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1168400" y="1946275"/>
            <a:ext cx="7773988" cy="4114800"/>
          </a:xfrm>
        </p:spPr>
        <p:txBody>
          <a:bodyPr>
            <a:normAutofit/>
          </a:bodyPr>
          <a:lstStyle/>
          <a:p>
            <a:pPr lvl="0"/>
            <a:endParaRPr lang="en-US" noProof="0" dirty="0"/>
          </a:p>
        </p:txBody>
      </p:sp>
      <p:sp>
        <p:nvSpPr>
          <p:cNvPr id="4" name="Rectangle 35"/>
          <p:cNvSpPr>
            <a:spLocks noGrp="1" noChangeArrowheads="1"/>
          </p:cNvSpPr>
          <p:nvPr>
            <p:ph type="dt" sz="half" idx="10"/>
          </p:nvPr>
        </p:nvSpPr>
        <p:spPr/>
        <p:txBody>
          <a:bodyPr/>
          <a:lstStyle>
            <a:lvl1pPr>
              <a:defRPr>
                <a:solidFill>
                  <a:schemeClr val="tx1"/>
                </a:solidFill>
              </a:defRPr>
            </a:lvl1pPr>
          </a:lstStyle>
          <a:p>
            <a:pPr>
              <a:defRPr/>
            </a:pPr>
            <a:r>
              <a:rPr lang="en-US"/>
              <a:t>4/25/2017</a:t>
            </a:r>
            <a:endParaRPr lang="en-US" dirty="0"/>
          </a:p>
        </p:txBody>
      </p:sp>
      <p:sp>
        <p:nvSpPr>
          <p:cNvPr id="5" name="Rectangle 36"/>
          <p:cNvSpPr>
            <a:spLocks noGrp="1" noChangeArrowheads="1"/>
          </p:cNvSpPr>
          <p:nvPr>
            <p:ph type="ftr" sz="quarter" idx="11"/>
          </p:nvPr>
        </p:nvSpPr>
        <p:spPr/>
        <p:txBody>
          <a:bodyPr/>
          <a:lstStyle>
            <a:lvl1pPr>
              <a:defRPr>
                <a:solidFill>
                  <a:schemeClr val="tx1"/>
                </a:solidFill>
              </a:defRPr>
            </a:lvl1pPr>
          </a:lstStyle>
          <a:p>
            <a:pPr>
              <a:defRPr/>
            </a:pPr>
            <a:r>
              <a:rPr lang="en-US"/>
              <a:t>2017-04-25 Proposed Final Budget</a:t>
            </a:r>
            <a:endParaRPr lang="en-US" dirty="0"/>
          </a:p>
        </p:txBody>
      </p:sp>
      <p:sp>
        <p:nvSpPr>
          <p:cNvPr id="6" name="Rectangle 37"/>
          <p:cNvSpPr>
            <a:spLocks noGrp="1" noChangeArrowheads="1"/>
          </p:cNvSpPr>
          <p:nvPr>
            <p:ph type="sldNum" sz="quarter" idx="12"/>
          </p:nvPr>
        </p:nvSpPr>
        <p:spPr/>
        <p:txBody>
          <a:bodyPr/>
          <a:lstStyle>
            <a:lvl1pPr>
              <a:defRPr>
                <a:solidFill>
                  <a:schemeClr val="tx1"/>
                </a:solidFill>
              </a:defRPr>
            </a:lvl1pPr>
          </a:lstStyle>
          <a:p>
            <a:pPr>
              <a:defRPr/>
            </a:pPr>
            <a:fld id="{4D1CE930-8B14-49F1-BCF0-361803127E13}"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1"/>
          </p:nvPr>
        </p:nvSpPr>
        <p:spPr/>
        <p:txBody>
          <a:bodyPr/>
          <a:lstStyle>
            <a:lvl1pPr>
              <a:defRPr>
                <a:solidFill>
                  <a:schemeClr val="tx1"/>
                </a:solidFill>
              </a:defRPr>
            </a:lvl1pPr>
          </a:lstStyle>
          <a:p>
            <a:r>
              <a:rPr lang="en-US"/>
              <a:t>4/25/2017</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756873C-8DD0-4DCB-900A-F5912E1F7E5B}" type="slidenum">
              <a:rPr lang="en-US" smtClean="0"/>
              <a:pPr/>
              <a:t>‹#›</a:t>
            </a:fld>
            <a:endParaRPr lang="en-US" dirty="0"/>
          </a:p>
        </p:txBody>
      </p:sp>
      <p:sp>
        <p:nvSpPr>
          <p:cNvPr id="8" name="Footer Placeholder 21"/>
          <p:cNvSpPr>
            <a:spLocks noGrp="1"/>
          </p:cNvSpPr>
          <p:nvPr>
            <p:ph type="ftr" sz="quarter" idx="3"/>
          </p:nvPr>
        </p:nvSpPr>
        <p:spPr>
          <a:xfrm>
            <a:off x="3505200" y="6416675"/>
            <a:ext cx="2895600" cy="365125"/>
          </a:xfrm>
          <a:prstGeom prst="rect">
            <a:avLst/>
          </a:prstGeom>
        </p:spPr>
        <p:txBody>
          <a:bodyPr vert="horz" lIns="0" rIns="0" bIns="0" anchor="b"/>
          <a:lstStyle>
            <a:lvl1pPr algn="ctr" eaLnBrk="1" latinLnBrk="0" hangingPunct="1">
              <a:defRPr kumimoji="0" sz="1000" smtClean="0">
                <a:solidFill>
                  <a:schemeClr val="tx1"/>
                </a:solidFill>
              </a:defRPr>
            </a:lvl1pPr>
          </a:lstStyle>
          <a:p>
            <a:pPr>
              <a:defRPr/>
            </a:pPr>
            <a:r>
              <a:rPr lang="en-US"/>
              <a:t>2017-04-25 Proposed Final Budget</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solidFill>
                  <a:schemeClr val="tx1"/>
                </a:solidFill>
              </a:defRPr>
            </a:lvl1pPr>
          </a:lstStyle>
          <a:p>
            <a:pPr>
              <a:defRPr/>
            </a:pPr>
            <a:r>
              <a:rPr lang="en-US"/>
              <a:t>4/25/2017</a:t>
            </a:r>
            <a:endParaRPr lang="en-US" dirty="0"/>
          </a:p>
        </p:txBody>
      </p:sp>
      <p:sp>
        <p:nvSpPr>
          <p:cNvPr id="5" name="Footer Placeholder 21"/>
          <p:cNvSpPr>
            <a:spLocks noGrp="1"/>
          </p:cNvSpPr>
          <p:nvPr>
            <p:ph type="ftr" sz="quarter" idx="11"/>
          </p:nvPr>
        </p:nvSpPr>
        <p:spPr/>
        <p:txBody>
          <a:bodyPr/>
          <a:lstStyle>
            <a:lvl1pPr>
              <a:defRPr>
                <a:solidFill>
                  <a:schemeClr val="tx1"/>
                </a:solidFill>
              </a:defRPr>
            </a:lvl1pPr>
          </a:lstStyle>
          <a:p>
            <a:pPr>
              <a:defRPr/>
            </a:pPr>
            <a:r>
              <a:rPr lang="en-US"/>
              <a:t>2017-04-25 Proposed Final Budget</a:t>
            </a:r>
            <a:endParaRPr lang="en-US" dirty="0"/>
          </a:p>
        </p:txBody>
      </p:sp>
      <p:sp>
        <p:nvSpPr>
          <p:cNvPr id="6" name="Slide Number Placeholder 17"/>
          <p:cNvSpPr>
            <a:spLocks noGrp="1"/>
          </p:cNvSpPr>
          <p:nvPr>
            <p:ph type="sldNum" sz="quarter" idx="12"/>
          </p:nvPr>
        </p:nvSpPr>
        <p:spPr/>
        <p:txBody>
          <a:bodyPr/>
          <a:lstStyle>
            <a:lvl1pPr>
              <a:defRPr>
                <a:solidFill>
                  <a:schemeClr val="tx1"/>
                </a:solidFill>
              </a:defRPr>
            </a:lvl1pPr>
          </a:lstStyle>
          <a:p>
            <a:pPr>
              <a:defRPr/>
            </a:pPr>
            <a:fld id="{D58E4847-2081-4C3D-9A88-17458829CF1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dirty="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r>
              <a:rPr lang="en-US"/>
              <a:t>4/25/2017</a:t>
            </a:r>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E4532A65-5683-4871-9A85-5D9914F323BB}"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solidFill>
                  <a:schemeClr val="tx1"/>
                </a:solidFill>
              </a:defRPr>
            </a:lvl1pPr>
          </a:lstStyle>
          <a:p>
            <a:pPr>
              <a:defRPr/>
            </a:pPr>
            <a:r>
              <a:rPr lang="en-US"/>
              <a:t>4/25/2017</a:t>
            </a:r>
            <a:endParaRPr lang="en-US" dirty="0"/>
          </a:p>
        </p:txBody>
      </p:sp>
      <p:sp>
        <p:nvSpPr>
          <p:cNvPr id="6" name="Footer Placeholder 21"/>
          <p:cNvSpPr>
            <a:spLocks noGrp="1"/>
          </p:cNvSpPr>
          <p:nvPr>
            <p:ph type="ftr" sz="quarter" idx="11"/>
          </p:nvPr>
        </p:nvSpPr>
        <p:spPr/>
        <p:txBody>
          <a:bodyPr/>
          <a:lstStyle>
            <a:lvl1pPr>
              <a:defRPr>
                <a:solidFill>
                  <a:schemeClr val="tx1"/>
                </a:solidFill>
              </a:defRPr>
            </a:lvl1pPr>
          </a:lstStyle>
          <a:p>
            <a:pPr>
              <a:defRPr/>
            </a:pPr>
            <a:r>
              <a:rPr lang="en-US"/>
              <a:t>2017-04-25 Proposed Final Budget</a:t>
            </a:r>
            <a:endParaRPr lang="en-US" dirty="0"/>
          </a:p>
        </p:txBody>
      </p:sp>
      <p:sp>
        <p:nvSpPr>
          <p:cNvPr id="7" name="Slide Number Placeholder 17"/>
          <p:cNvSpPr>
            <a:spLocks noGrp="1"/>
          </p:cNvSpPr>
          <p:nvPr>
            <p:ph type="sldNum" sz="quarter" idx="12"/>
          </p:nvPr>
        </p:nvSpPr>
        <p:spPr/>
        <p:txBody>
          <a:bodyPr/>
          <a:lstStyle>
            <a:lvl1pPr>
              <a:defRPr>
                <a:solidFill>
                  <a:schemeClr val="tx1"/>
                </a:solidFill>
              </a:defRPr>
            </a:lvl1pPr>
          </a:lstStyle>
          <a:p>
            <a:pPr>
              <a:defRPr/>
            </a:pPr>
            <a:fld id="{BE11D0BE-346E-4B1F-A9DC-582CB94E6488}"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4/25/2017</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D6D6BA5C-0FEE-47C7-9F9C-A2668E9C27A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t>4/25/2017</a:t>
            </a:r>
            <a:endParaRPr lang="en-US" dirty="0"/>
          </a:p>
        </p:txBody>
      </p:sp>
      <p:sp>
        <p:nvSpPr>
          <p:cNvPr id="4" name="Footer Placeholder 21"/>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4D659392-2282-4E42-9481-D5947E1AA3B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4/25/2017</a:t>
            </a:r>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F85E70AB-3E8B-44AA-935D-198213DDD2B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4/25/2017</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356BE4A6-311E-487B-8991-EA641532A02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4/25/2017</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a:t>2017-04-25 Proposed Final Budget</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BA70369-DE62-4BF7-8E40-1116930A750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dirty="0"/>
          </a:p>
        </p:txBody>
      </p:sp>
      <p:sp>
        <p:nvSpPr>
          <p:cNvPr id="9220"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a:t>Click to edit Master title style</a:t>
            </a:r>
          </a:p>
        </p:txBody>
      </p:sp>
      <p:sp>
        <p:nvSpPr>
          <p:cNvPr id="9221"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smtClean="0">
                <a:solidFill>
                  <a:schemeClr val="tx1"/>
                </a:solidFill>
              </a:defRPr>
            </a:lvl1pPr>
          </a:lstStyle>
          <a:p>
            <a:pPr>
              <a:defRPr/>
            </a:pPr>
            <a:r>
              <a:rPr lang="en-US"/>
              <a:t>4/25/2017</a:t>
            </a:r>
            <a:endParaRPr lang="en-US" dirty="0"/>
          </a:p>
        </p:txBody>
      </p:sp>
      <p:sp>
        <p:nvSpPr>
          <p:cNvPr id="22" name="Footer Placeholder 21"/>
          <p:cNvSpPr>
            <a:spLocks noGrp="1"/>
          </p:cNvSpPr>
          <p:nvPr>
            <p:ph type="ftr" sz="quarter" idx="3"/>
          </p:nvPr>
        </p:nvSpPr>
        <p:spPr>
          <a:xfrm>
            <a:off x="3429000" y="6416675"/>
            <a:ext cx="2895600" cy="365125"/>
          </a:xfrm>
          <a:prstGeom prst="rect">
            <a:avLst/>
          </a:prstGeom>
        </p:spPr>
        <p:txBody>
          <a:bodyPr vert="horz" lIns="0" rIns="0" bIns="0" anchor="b"/>
          <a:lstStyle>
            <a:lvl1pPr algn="ctr" eaLnBrk="1" latinLnBrk="0" hangingPunct="1">
              <a:defRPr kumimoji="0" sz="1000" smtClean="0">
                <a:solidFill>
                  <a:schemeClr val="tx1"/>
                </a:solidFill>
              </a:defRPr>
            </a:lvl1pPr>
          </a:lstStyle>
          <a:p>
            <a:pPr>
              <a:defRPr/>
            </a:pPr>
            <a:r>
              <a:rPr lang="en-US"/>
              <a:t>2017-04-25 Proposed Final Budget</a:t>
            </a:r>
            <a:endParaRPr lang="en-US" dirty="0"/>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smtClean="0">
                <a:solidFill>
                  <a:schemeClr val="tx1"/>
                </a:solidFill>
              </a:defRPr>
            </a:lvl1pPr>
          </a:lstStyle>
          <a:p>
            <a:pPr>
              <a:defRPr/>
            </a:pPr>
            <a:fld id="{02E0B9A4-03D0-4EC4-84A1-1AB9762F50A7}"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4053" r:id="rId1"/>
    <p:sldLayoutId id="2147484039" r:id="rId2"/>
    <p:sldLayoutId id="2147484054" r:id="rId3"/>
    <p:sldLayoutId id="2147484040" r:id="rId4"/>
    <p:sldLayoutId id="2147484055" r:id="rId5"/>
    <p:sldLayoutId id="2147484041" r:id="rId6"/>
    <p:sldLayoutId id="2147484042" r:id="rId7"/>
    <p:sldLayoutId id="2147484056" r:id="rId8"/>
    <p:sldLayoutId id="2147484057" r:id="rId9"/>
    <p:sldLayoutId id="2147484043" r:id="rId10"/>
    <p:sldLayoutId id="2147484044" r:id="rId11"/>
    <p:sldLayoutId id="2147484060" r:id="rId12"/>
    <p:sldLayoutId id="2147484069" r:id="rId13"/>
  </p:sldLayoutIdLst>
  <p:hf hdr="0"/>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76200" y="4440758"/>
            <a:ext cx="9144000" cy="1936421"/>
          </a:xfrm>
          <a:prstGeom prst="rect">
            <a:avLst/>
          </a:prstGeom>
          <a:noFill/>
          <a:ln w="12700">
            <a:noFill/>
            <a:miter lim="800000"/>
            <a:headEnd/>
            <a:tailEnd/>
          </a:ln>
          <a:scene3d>
            <a:camera prst="orthographicFront"/>
            <a:lightRig rig="threePt" dir="t"/>
          </a:scene3d>
          <a:sp3d prstMaterial="dkEdge"/>
        </p:spPr>
        <p:txBody>
          <a:bodyPr lIns="90481" tIns="44447" rIns="90481" bIns="44447" anchor="ctr">
            <a:spAutoFit/>
          </a:bodyPr>
          <a:lstStyle/>
          <a:p>
            <a:pPr algn="ctr" eaLnBrk="0" hangingPunct="0"/>
            <a:r>
              <a:rPr lang="en-US" sz="4000" b="1" dirty="0">
                <a:solidFill>
                  <a:schemeClr val="tx1">
                    <a:lumMod val="65000"/>
                  </a:schemeClr>
                </a:solidFill>
                <a:cs typeface="Times New Roman" panose="02020603050405020304" pitchFamily="18" charset="0"/>
              </a:rPr>
              <a:t>Consideration to Post the 2017-18 Proposed Final Budget </a:t>
            </a:r>
          </a:p>
          <a:p>
            <a:pPr algn="ctr" eaLnBrk="0" hangingPunct="0"/>
            <a:r>
              <a:rPr lang="en-US" sz="4000" b="1" dirty="0">
                <a:solidFill>
                  <a:schemeClr val="tx1">
                    <a:lumMod val="65000"/>
                  </a:schemeClr>
                </a:solidFill>
                <a:cs typeface="Times New Roman" panose="02020603050405020304" pitchFamily="18" charset="0"/>
              </a:rPr>
              <a:t>April 25, 2017</a:t>
            </a:r>
          </a:p>
        </p:txBody>
      </p:sp>
      <p:sp>
        <p:nvSpPr>
          <p:cNvPr id="2" name="Date Placeholder 1"/>
          <p:cNvSpPr>
            <a:spLocks noGrp="1"/>
          </p:cNvSpPr>
          <p:nvPr>
            <p:ph type="dt" sz="half" idx="10"/>
          </p:nvPr>
        </p:nvSpPr>
        <p:spPr/>
        <p:txBody>
          <a:bodyPr/>
          <a:lstStyle/>
          <a:p>
            <a:pPr>
              <a:defRPr/>
            </a:pPr>
            <a:r>
              <a:rPr lang="en-US"/>
              <a:t>4/25/2017</a:t>
            </a:r>
            <a:endParaRPr lang="en-US" dirty="0"/>
          </a:p>
        </p:txBody>
      </p:sp>
      <p:sp>
        <p:nvSpPr>
          <p:cNvPr id="3" name="Footer Placeholder 2"/>
          <p:cNvSpPr>
            <a:spLocks noGrp="1"/>
          </p:cNvSpPr>
          <p:nvPr>
            <p:ph type="ftr" sz="quarter" idx="11"/>
          </p:nvPr>
        </p:nvSpPr>
        <p:spPr/>
        <p:txBody>
          <a:bodyPr/>
          <a:lstStyle/>
          <a:p>
            <a:pPr>
              <a:defRPr/>
            </a:pPr>
            <a:r>
              <a:rPr lang="en-US"/>
              <a:t>2017-04-25 Proposed Final Budget</a:t>
            </a:r>
            <a:endParaRPr lang="en-US" dirty="0"/>
          </a:p>
        </p:txBody>
      </p:sp>
      <p:sp>
        <p:nvSpPr>
          <p:cNvPr id="4" name="Slide Number Placeholder 3"/>
          <p:cNvSpPr>
            <a:spLocks noGrp="1"/>
          </p:cNvSpPr>
          <p:nvPr>
            <p:ph type="sldNum" sz="quarter" idx="12"/>
          </p:nvPr>
        </p:nvSpPr>
        <p:spPr/>
        <p:txBody>
          <a:bodyPr/>
          <a:lstStyle/>
          <a:p>
            <a:pPr>
              <a:defRPr/>
            </a:pPr>
            <a:fld id="{A9E9015C-5062-47F0-AF14-331D21475CC7}" type="slidenum">
              <a:rPr lang="en-US" smtClean="0"/>
              <a:pPr>
                <a:defRPr/>
              </a:pPr>
              <a:t>1</a:t>
            </a:fld>
            <a:endParaRPr lang="en-US" dirty="0"/>
          </a:p>
        </p:txBody>
      </p:sp>
      <p:sp>
        <p:nvSpPr>
          <p:cNvPr id="11" name="WordArt 2"/>
          <p:cNvSpPr txBox="1">
            <a:spLocks noChangeArrowheads="1" noChangeShapeType="1" noTextEdit="1"/>
          </p:cNvSpPr>
          <p:nvPr/>
        </p:nvSpPr>
        <p:spPr bwMode="auto">
          <a:xfrm>
            <a:off x="228600" y="762000"/>
            <a:ext cx="8587378" cy="2815856"/>
          </a:xfrm>
          <a:prstGeom prst="rect">
            <a:avLst/>
          </a:prstGeom>
          <a:scene3d>
            <a:camera prst="obliqueTopRight"/>
            <a:lightRig rig="threePt" dir="t"/>
          </a:scene3d>
        </p:spPr>
        <p:txBody>
          <a:bodyPr vert="horz" wrap="square" lIns="91440" tIns="45720" rIns="91440" bIns="45720" numCol="1" rtlCol="0" fromWordArt="1" anchor="b">
            <a:normAutofit fontScale="97500" lnSpcReduction="10000"/>
            <a:scene3d>
              <a:camera prst="obliqueTopRight"/>
              <a:lightRig rig="legacyNormal3" dir="r"/>
            </a:scene3d>
            <a:sp3d extrusionH="201600" prstMaterial="legacyMetal">
              <a:extrusionClr>
                <a:srgbClr val="FFFFFF"/>
              </a:extrusionClr>
            </a:sp3d>
          </a:bodyPr>
          <a:lstStyle>
            <a:lvl1pPr algn="ctr" defTabSz="457200" rtl="0" eaLnBrk="1" latinLnBrk="0" hangingPunct="1">
              <a:spcBef>
                <a:spcPct val="0"/>
              </a:spcBef>
              <a:buNone/>
              <a:defRPr sz="4800" kern="1200" cap="all">
                <a:ln w="3175" cmpd="sng">
                  <a:noFill/>
                </a:ln>
                <a:gradFill flip="none" rotWithShape="1">
                  <a:gsLst>
                    <a:gs pos="0">
                      <a:schemeClr val="tx1"/>
                    </a:gs>
                    <a:gs pos="100000">
                      <a:schemeClr val="tx1">
                        <a:lumMod val="65000"/>
                      </a:schemeClr>
                    </a:gs>
                  </a:gsLst>
                  <a:lin ang="5580000" scaled="0"/>
                  <a:tileRect/>
                </a:gradFill>
                <a:effectLst>
                  <a:glow rad="38100">
                    <a:schemeClr val="bg1">
                      <a:lumMod val="65000"/>
                      <a:lumOff val="35000"/>
                      <a:alpha val="50000"/>
                    </a:schemeClr>
                  </a:glow>
                  <a:outerShdw blurRad="28575" dist="31750" dir="1320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Bef>
                <a:spcPts val="0"/>
              </a:spcBef>
              <a:spcAft>
                <a:spcPts val="0"/>
              </a:spcAft>
            </a:pPr>
            <a:r>
              <a:rPr lang="en-US" sz="9600" cap="none" dirty="0">
                <a:solidFill>
                  <a:srgbClr val="000080"/>
                </a:solidFill>
                <a:effectLst/>
                <a:latin typeface="Times New Roman" panose="02020603050405020304" pitchFamily="18" charset="0"/>
                <a:ea typeface="Times New Roman" panose="02020603050405020304" pitchFamily="18" charset="0"/>
              </a:rPr>
              <a:t>Central Bucks School District</a:t>
            </a:r>
            <a:endParaRPr lang="en-US" sz="23900" cap="none" dirty="0">
              <a:effectLst/>
              <a:latin typeface="Times New Roman" panose="02020603050405020304" pitchFamily="18" charset="0"/>
              <a:ea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81100" y="114301"/>
            <a:ext cx="7543800" cy="533400"/>
          </a:xfrm>
        </p:spPr>
        <p:txBody>
          <a:bodyPr>
            <a:normAutofit fontScale="90000"/>
          </a:bodyPr>
          <a:lstStyle/>
          <a:p>
            <a:pPr fontAlgn="auto">
              <a:spcAft>
                <a:spcPts val="0"/>
              </a:spcAft>
              <a:defRPr/>
            </a:pPr>
            <a:r>
              <a:rPr lang="en-US" sz="4000" dirty="0"/>
              <a:t>Real Estate Assessed Value Trend</a:t>
            </a:r>
            <a:br>
              <a:rPr lang="en-US" sz="4000" dirty="0"/>
            </a:br>
            <a:r>
              <a:rPr lang="en-US" sz="2000" dirty="0"/>
              <a:t>Shows the general change in real estate value within a community</a:t>
            </a:r>
            <a:endParaRPr lang="en-US" sz="2400" dirty="0"/>
          </a:p>
        </p:txBody>
      </p:sp>
      <p:graphicFrame>
        <p:nvGraphicFramePr>
          <p:cNvPr id="8" name="Object 3"/>
          <p:cNvGraphicFramePr>
            <a:graphicFrameLocks noGrp="1" noChangeAspect="1"/>
          </p:cNvGraphicFramePr>
          <p:nvPr>
            <p:ph type="chart" idx="1"/>
            <p:extLst>
              <p:ext uri="{D42A27DB-BD31-4B8C-83A1-F6EECF244321}">
                <p14:modId xmlns:p14="http://schemas.microsoft.com/office/powerpoint/2010/main" val="1203311919"/>
              </p:ext>
            </p:extLst>
          </p:nvPr>
        </p:nvGraphicFramePr>
        <p:xfrm>
          <a:off x="0" y="762000"/>
          <a:ext cx="9144000" cy="6096000"/>
        </p:xfrm>
        <a:graphic>
          <a:graphicData uri="http://schemas.openxmlformats.org/drawingml/2006/chart">
            <c:chart xmlns:c="http://schemas.openxmlformats.org/drawingml/2006/chart" xmlns:r="http://schemas.openxmlformats.org/officeDocument/2006/relationships" r:id="rId3"/>
          </a:graphicData>
        </a:graphic>
      </p:graphicFrame>
      <p:sp>
        <p:nvSpPr>
          <p:cNvPr id="36867" name="Slide Number Placeholder 5"/>
          <p:cNvSpPr>
            <a:spLocks noGrp="1"/>
          </p:cNvSpPr>
          <p:nvPr>
            <p:ph type="sldNum" sz="quarter" idx="12"/>
          </p:nvPr>
        </p:nvSpPr>
        <p:spPr/>
        <p:txBody>
          <a:bodyPr/>
          <a:lstStyle/>
          <a:p>
            <a:pPr>
              <a:defRPr/>
            </a:pPr>
            <a:fld id="{C67CF631-4D23-498D-902A-4F9FA40D8631}" type="slidenum">
              <a:rPr lang="en-US" smtClean="0"/>
              <a:pPr>
                <a:defRPr/>
              </a:pPr>
              <a:t>10</a:t>
            </a:fld>
            <a:endParaRPr lang="en-US" dirty="0"/>
          </a:p>
        </p:txBody>
      </p:sp>
      <p:sp>
        <p:nvSpPr>
          <p:cNvPr id="58374" name="Text Box 4"/>
          <p:cNvSpPr txBox="1">
            <a:spLocks noChangeArrowheads="1"/>
          </p:cNvSpPr>
          <p:nvPr/>
        </p:nvSpPr>
        <p:spPr bwMode="auto">
          <a:xfrm>
            <a:off x="6781800" y="990600"/>
            <a:ext cx="2133600" cy="461657"/>
          </a:xfrm>
          <a:prstGeom prst="rect">
            <a:avLst/>
          </a:prstGeom>
          <a:noFill/>
          <a:ln w="9525">
            <a:noFill/>
            <a:miter lim="800000"/>
            <a:headEnd/>
            <a:tailEnd/>
          </a:ln>
        </p:spPr>
        <p:txBody>
          <a:bodyPr lIns="91421" tIns="45710" rIns="91421" bIns="45710">
            <a:spAutoFit/>
          </a:bodyPr>
          <a:lstStyle/>
          <a:p>
            <a:pPr>
              <a:spcBef>
                <a:spcPct val="50000"/>
              </a:spcBef>
              <a:buFontTx/>
              <a:buChar char="•"/>
            </a:pPr>
            <a:endParaRPr lang="en-US" dirty="0"/>
          </a:p>
        </p:txBody>
      </p:sp>
      <p:sp>
        <p:nvSpPr>
          <p:cNvPr id="9" name="Date Placeholder 8"/>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extLst>
      <p:ext uri="{BB962C8B-B14F-4D97-AF65-F5344CB8AC3E}">
        <p14:creationId xmlns:p14="http://schemas.microsoft.com/office/powerpoint/2010/main" val="150193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4" categoryIdx="0" bldStep="category"/>
                                            </p:graphic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
                                  </p:stCondLst>
                                  <p:childTnLst>
                                    <p:set>
                                      <p:cBhvr>
                                        <p:cTn id="13" dur="1" fill="hold">
                                          <p:stCondLst>
                                            <p:cond delay="0"/>
                                          </p:stCondLst>
                                        </p:cTn>
                                        <p:tgtEl>
                                          <p:spTgt spid="8">
                                            <p:graphicEl>
                                              <a:chart seriesIdx="-4" categoryIdx="1" bldStep="category"/>
                                            </p:graphicEl>
                                          </p:spTgt>
                                        </p:tgtEl>
                                        <p:attrNameLst>
                                          <p:attrName>style.visibility</p:attrName>
                                        </p:attrNameLst>
                                      </p:cBhvr>
                                      <p:to>
                                        <p:strVal val="visible"/>
                                      </p:to>
                                    </p:set>
                                  </p:childTnLst>
                                </p:cTn>
                              </p:par>
                            </p:childTnLst>
                          </p:cTn>
                        </p:par>
                        <p:par>
                          <p:cTn id="14" fill="hold">
                            <p:stCondLst>
                              <p:cond delay="100"/>
                            </p:stCondLst>
                            <p:childTnLst>
                              <p:par>
                                <p:cTn id="15" presetID="1" presetClass="entr" presetSubtype="0" fill="hold" grpId="0" nodeType="afterEffect">
                                  <p:stCondLst>
                                    <p:cond delay="100"/>
                                  </p:stCondLst>
                                  <p:childTnLst>
                                    <p:set>
                                      <p:cBhvr>
                                        <p:cTn id="16" dur="1" fill="hold">
                                          <p:stCondLst>
                                            <p:cond delay="0"/>
                                          </p:stCondLst>
                                        </p:cTn>
                                        <p:tgtEl>
                                          <p:spTgt spid="8">
                                            <p:graphicEl>
                                              <a:chart seriesIdx="-4" categoryIdx="2" bldStep="category"/>
                                            </p:graphicEl>
                                          </p:spTgt>
                                        </p:tgtEl>
                                        <p:attrNameLst>
                                          <p:attrName>style.visibility</p:attrName>
                                        </p:attrNameLst>
                                      </p:cBhvr>
                                      <p:to>
                                        <p:strVal val="visible"/>
                                      </p:to>
                                    </p:set>
                                  </p:childTnLst>
                                </p:cTn>
                              </p:par>
                            </p:childTnLst>
                          </p:cTn>
                        </p:par>
                        <p:par>
                          <p:cTn id="17" fill="hold">
                            <p:stCondLst>
                              <p:cond delay="200"/>
                            </p:stCondLst>
                            <p:childTnLst>
                              <p:par>
                                <p:cTn id="18" presetID="1" presetClass="entr" presetSubtype="0" fill="hold" grpId="0" nodeType="afterEffect">
                                  <p:stCondLst>
                                    <p:cond delay="100"/>
                                  </p:stCondLst>
                                  <p:childTnLst>
                                    <p:set>
                                      <p:cBhvr>
                                        <p:cTn id="19" dur="1" fill="hold">
                                          <p:stCondLst>
                                            <p:cond delay="0"/>
                                          </p:stCondLst>
                                        </p:cTn>
                                        <p:tgtEl>
                                          <p:spTgt spid="8">
                                            <p:graphicEl>
                                              <a:chart seriesIdx="-4" categoryIdx="3" bldStep="category"/>
                                            </p:graphicEl>
                                          </p:spTgt>
                                        </p:tgtEl>
                                        <p:attrNameLst>
                                          <p:attrName>style.visibility</p:attrName>
                                        </p:attrNameLst>
                                      </p:cBhvr>
                                      <p:to>
                                        <p:strVal val="visible"/>
                                      </p:to>
                                    </p:set>
                                  </p:childTnLst>
                                </p:cTn>
                              </p:par>
                            </p:childTnLst>
                          </p:cTn>
                        </p:par>
                        <p:par>
                          <p:cTn id="20" fill="hold">
                            <p:stCondLst>
                              <p:cond delay="300"/>
                            </p:stCondLst>
                            <p:childTnLst>
                              <p:par>
                                <p:cTn id="21" presetID="1" presetClass="entr" presetSubtype="0" fill="hold" grpId="0" nodeType="afterEffect">
                                  <p:stCondLst>
                                    <p:cond delay="100"/>
                                  </p:stCondLst>
                                  <p:childTnLst>
                                    <p:set>
                                      <p:cBhvr>
                                        <p:cTn id="22" dur="1" fill="hold">
                                          <p:stCondLst>
                                            <p:cond delay="0"/>
                                          </p:stCondLst>
                                        </p:cTn>
                                        <p:tgtEl>
                                          <p:spTgt spid="8">
                                            <p:graphicEl>
                                              <a:chart seriesIdx="-4" categoryIdx="4" bldStep="category"/>
                                            </p:graphicEl>
                                          </p:spTgt>
                                        </p:tgtEl>
                                        <p:attrNameLst>
                                          <p:attrName>style.visibility</p:attrName>
                                        </p:attrNameLst>
                                      </p:cBhvr>
                                      <p:to>
                                        <p:strVal val="visible"/>
                                      </p:to>
                                    </p:set>
                                  </p:childTnLst>
                                </p:cTn>
                              </p:par>
                            </p:childTnLst>
                          </p:cTn>
                        </p:par>
                        <p:par>
                          <p:cTn id="23" fill="hold">
                            <p:stCondLst>
                              <p:cond delay="400"/>
                            </p:stCondLst>
                            <p:childTnLst>
                              <p:par>
                                <p:cTn id="24" presetID="1" presetClass="entr" presetSubtype="0" fill="hold" grpId="0" nodeType="afterEffect">
                                  <p:stCondLst>
                                    <p:cond delay="100"/>
                                  </p:stCondLst>
                                  <p:childTnLst>
                                    <p:set>
                                      <p:cBhvr>
                                        <p:cTn id="25" dur="1" fill="hold">
                                          <p:stCondLst>
                                            <p:cond delay="0"/>
                                          </p:stCondLst>
                                        </p:cTn>
                                        <p:tgtEl>
                                          <p:spTgt spid="8">
                                            <p:graphicEl>
                                              <a:chart seriesIdx="-4" categoryIdx="5" bldStep="category"/>
                                            </p:graphicEl>
                                          </p:spTgt>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grpId="0" nodeType="afterEffect">
                                  <p:stCondLst>
                                    <p:cond delay="100"/>
                                  </p:stCondLst>
                                  <p:childTnLst>
                                    <p:set>
                                      <p:cBhvr>
                                        <p:cTn id="28" dur="1" fill="hold">
                                          <p:stCondLst>
                                            <p:cond delay="0"/>
                                          </p:stCondLst>
                                        </p:cTn>
                                        <p:tgtEl>
                                          <p:spTgt spid="8">
                                            <p:graphicEl>
                                              <a:chart seriesIdx="-4" categoryIdx="6" bldStep="category"/>
                                            </p:graphicEl>
                                          </p:spTgt>
                                        </p:tgtEl>
                                        <p:attrNameLst>
                                          <p:attrName>style.visibility</p:attrName>
                                        </p:attrNameLst>
                                      </p:cBhvr>
                                      <p:to>
                                        <p:strVal val="visible"/>
                                      </p:to>
                                    </p:set>
                                  </p:childTnLst>
                                </p:cTn>
                              </p:par>
                            </p:childTnLst>
                          </p:cTn>
                        </p:par>
                        <p:par>
                          <p:cTn id="29" fill="hold">
                            <p:stCondLst>
                              <p:cond delay="600"/>
                            </p:stCondLst>
                            <p:childTnLst>
                              <p:par>
                                <p:cTn id="30" presetID="1" presetClass="entr" presetSubtype="0" fill="hold" grpId="0" nodeType="afterEffect">
                                  <p:stCondLst>
                                    <p:cond delay="100"/>
                                  </p:stCondLst>
                                  <p:childTnLst>
                                    <p:set>
                                      <p:cBhvr>
                                        <p:cTn id="31" dur="1" fill="hold">
                                          <p:stCondLst>
                                            <p:cond delay="0"/>
                                          </p:stCondLst>
                                        </p:cTn>
                                        <p:tgtEl>
                                          <p:spTgt spid="8">
                                            <p:graphicEl>
                                              <a:chart seriesIdx="-4" categoryIdx="7" bldStep="category"/>
                                            </p:graphicEl>
                                          </p:spTgt>
                                        </p:tgtEl>
                                        <p:attrNameLst>
                                          <p:attrName>style.visibility</p:attrName>
                                        </p:attrNameLst>
                                      </p:cBhvr>
                                      <p:to>
                                        <p:strVal val="visible"/>
                                      </p:to>
                                    </p:set>
                                  </p:childTnLst>
                                </p:cTn>
                              </p:par>
                            </p:childTnLst>
                          </p:cTn>
                        </p:par>
                        <p:par>
                          <p:cTn id="32" fill="hold">
                            <p:stCondLst>
                              <p:cond delay="700"/>
                            </p:stCondLst>
                            <p:childTnLst>
                              <p:par>
                                <p:cTn id="33" presetID="1" presetClass="entr" presetSubtype="0" fill="hold" grpId="0" nodeType="afterEffect">
                                  <p:stCondLst>
                                    <p:cond delay="100"/>
                                  </p:stCondLst>
                                  <p:childTnLst>
                                    <p:set>
                                      <p:cBhvr>
                                        <p:cTn id="34" dur="1" fill="hold">
                                          <p:stCondLst>
                                            <p:cond delay="0"/>
                                          </p:stCondLst>
                                        </p:cTn>
                                        <p:tgtEl>
                                          <p:spTgt spid="8">
                                            <p:graphicEl>
                                              <a:chart seriesIdx="-4" categoryIdx="8" bldStep="category"/>
                                            </p:graphicEl>
                                          </p:spTgt>
                                        </p:tgtEl>
                                        <p:attrNameLst>
                                          <p:attrName>style.visibility</p:attrName>
                                        </p:attrNameLst>
                                      </p:cBhvr>
                                      <p:to>
                                        <p:strVal val="visible"/>
                                      </p:to>
                                    </p:set>
                                  </p:childTnLst>
                                </p:cTn>
                              </p:par>
                            </p:childTnLst>
                          </p:cTn>
                        </p:par>
                        <p:par>
                          <p:cTn id="35" fill="hold">
                            <p:stCondLst>
                              <p:cond delay="800"/>
                            </p:stCondLst>
                            <p:childTnLst>
                              <p:par>
                                <p:cTn id="36" presetID="1" presetClass="entr" presetSubtype="0" fill="hold" grpId="0" nodeType="afterEffect">
                                  <p:stCondLst>
                                    <p:cond delay="100"/>
                                  </p:stCondLst>
                                  <p:childTnLst>
                                    <p:set>
                                      <p:cBhvr>
                                        <p:cTn id="37" dur="1" fill="hold">
                                          <p:stCondLst>
                                            <p:cond delay="0"/>
                                          </p:stCondLst>
                                        </p:cTn>
                                        <p:tgtEl>
                                          <p:spTgt spid="8">
                                            <p:graphicEl>
                                              <a:chart seriesIdx="-4" categoryIdx="9" bldStep="category"/>
                                            </p:graphicEl>
                                          </p:spTgt>
                                        </p:tgtEl>
                                        <p:attrNameLst>
                                          <p:attrName>style.visibility</p:attrName>
                                        </p:attrNameLst>
                                      </p:cBhvr>
                                      <p:to>
                                        <p:strVal val="visible"/>
                                      </p:to>
                                    </p:set>
                                  </p:childTnLst>
                                </p:cTn>
                              </p:par>
                            </p:childTnLst>
                          </p:cTn>
                        </p:par>
                        <p:par>
                          <p:cTn id="38" fill="hold">
                            <p:stCondLst>
                              <p:cond delay="900"/>
                            </p:stCondLst>
                            <p:childTnLst>
                              <p:par>
                                <p:cTn id="39" presetID="1" presetClass="entr" presetSubtype="0" fill="hold" grpId="0" nodeType="afterEffect">
                                  <p:stCondLst>
                                    <p:cond delay="100"/>
                                  </p:stCondLst>
                                  <p:childTnLst>
                                    <p:set>
                                      <p:cBhvr>
                                        <p:cTn id="40" dur="1" fill="hold">
                                          <p:stCondLst>
                                            <p:cond delay="0"/>
                                          </p:stCondLst>
                                        </p:cTn>
                                        <p:tgtEl>
                                          <p:spTgt spid="8">
                                            <p:graphicEl>
                                              <a:chart seriesIdx="-4" categoryIdx="10" bldStep="category"/>
                                            </p:graphicEl>
                                          </p:spTgt>
                                        </p:tgtEl>
                                        <p:attrNameLst>
                                          <p:attrName>style.visibility</p:attrName>
                                        </p:attrNameLst>
                                      </p:cBhvr>
                                      <p:to>
                                        <p:strVal val="visible"/>
                                      </p:to>
                                    </p:set>
                                  </p:childTnLst>
                                </p:cTn>
                              </p:par>
                            </p:childTnLst>
                          </p:cTn>
                        </p:par>
                        <p:par>
                          <p:cTn id="41" fill="hold">
                            <p:stCondLst>
                              <p:cond delay="1000"/>
                            </p:stCondLst>
                            <p:childTnLst>
                              <p:par>
                                <p:cTn id="42" presetID="1" presetClass="entr" presetSubtype="0" fill="hold" grpId="0" nodeType="afterEffect">
                                  <p:stCondLst>
                                    <p:cond delay="100"/>
                                  </p:stCondLst>
                                  <p:childTnLst>
                                    <p:set>
                                      <p:cBhvr>
                                        <p:cTn id="43" dur="1" fill="hold">
                                          <p:stCondLst>
                                            <p:cond delay="0"/>
                                          </p:stCondLst>
                                        </p:cTn>
                                        <p:tgtEl>
                                          <p:spTgt spid="8">
                                            <p:graphicEl>
                                              <a:chart seriesIdx="-4" categoryIdx="11" bldStep="category"/>
                                            </p:graphicEl>
                                          </p:spTgt>
                                        </p:tgtEl>
                                        <p:attrNameLst>
                                          <p:attrName>style.visibility</p:attrName>
                                        </p:attrNameLst>
                                      </p:cBhvr>
                                      <p:to>
                                        <p:strVal val="visible"/>
                                      </p:to>
                                    </p:set>
                                  </p:childTnLst>
                                </p:cTn>
                              </p:par>
                            </p:childTnLst>
                          </p:cTn>
                        </p:par>
                        <p:par>
                          <p:cTn id="44" fill="hold">
                            <p:stCondLst>
                              <p:cond delay="1100"/>
                            </p:stCondLst>
                            <p:childTnLst>
                              <p:par>
                                <p:cTn id="45" presetID="1" presetClass="entr" presetSubtype="0" fill="hold" grpId="0" nodeType="afterEffect">
                                  <p:stCondLst>
                                    <p:cond delay="100"/>
                                  </p:stCondLst>
                                  <p:childTnLst>
                                    <p:set>
                                      <p:cBhvr>
                                        <p:cTn id="46" dur="1" fill="hold">
                                          <p:stCondLst>
                                            <p:cond delay="0"/>
                                          </p:stCondLst>
                                        </p:cTn>
                                        <p:tgtEl>
                                          <p:spTgt spid="8">
                                            <p:graphicEl>
                                              <a:chart seriesIdx="-4" categoryIdx="12" bldStep="category"/>
                                            </p:graphicEl>
                                          </p:spTgt>
                                        </p:tgtEl>
                                        <p:attrNameLst>
                                          <p:attrName>style.visibility</p:attrName>
                                        </p:attrNameLst>
                                      </p:cBhvr>
                                      <p:to>
                                        <p:strVal val="visible"/>
                                      </p:to>
                                    </p:set>
                                  </p:childTnLst>
                                </p:cTn>
                              </p:par>
                            </p:childTnLst>
                          </p:cTn>
                        </p:par>
                        <p:par>
                          <p:cTn id="47" fill="hold">
                            <p:stCondLst>
                              <p:cond delay="1200"/>
                            </p:stCondLst>
                            <p:childTnLst>
                              <p:par>
                                <p:cTn id="48" presetID="1" presetClass="entr" presetSubtype="0" fill="hold" grpId="0" nodeType="afterEffect">
                                  <p:stCondLst>
                                    <p:cond delay="100"/>
                                  </p:stCondLst>
                                  <p:childTnLst>
                                    <p:set>
                                      <p:cBhvr>
                                        <p:cTn id="49" dur="1" fill="hold">
                                          <p:stCondLst>
                                            <p:cond delay="0"/>
                                          </p:stCondLst>
                                        </p:cTn>
                                        <p:tgtEl>
                                          <p:spTgt spid="8">
                                            <p:graphicEl>
                                              <a:chart seriesIdx="-4" categoryIdx="13" bldStep="category"/>
                                            </p:graphicEl>
                                          </p:spTgt>
                                        </p:tgtEl>
                                        <p:attrNameLst>
                                          <p:attrName>style.visibility</p:attrName>
                                        </p:attrNameLst>
                                      </p:cBhvr>
                                      <p:to>
                                        <p:strVal val="visible"/>
                                      </p:to>
                                    </p:set>
                                  </p:childTnLst>
                                </p:cTn>
                              </p:par>
                            </p:childTnLst>
                          </p:cTn>
                        </p:par>
                        <p:par>
                          <p:cTn id="50" fill="hold">
                            <p:stCondLst>
                              <p:cond delay="1300"/>
                            </p:stCondLst>
                            <p:childTnLst>
                              <p:par>
                                <p:cTn id="51" presetID="1" presetClass="entr" presetSubtype="0" fill="hold" grpId="0" nodeType="afterEffect">
                                  <p:stCondLst>
                                    <p:cond delay="100"/>
                                  </p:stCondLst>
                                  <p:childTnLst>
                                    <p:set>
                                      <p:cBhvr>
                                        <p:cTn id="52" dur="1" fill="hold">
                                          <p:stCondLst>
                                            <p:cond delay="0"/>
                                          </p:stCondLst>
                                        </p:cTn>
                                        <p:tgtEl>
                                          <p:spTgt spid="8">
                                            <p:graphicEl>
                                              <a:chart seriesIdx="-4" categoryIdx="14" bldStep="category"/>
                                            </p:graphicEl>
                                          </p:spTgt>
                                        </p:tgtEl>
                                        <p:attrNameLst>
                                          <p:attrName>style.visibility</p:attrName>
                                        </p:attrNameLst>
                                      </p:cBhvr>
                                      <p:to>
                                        <p:strVal val="visible"/>
                                      </p:to>
                                    </p:set>
                                  </p:childTnLst>
                                </p:cTn>
                              </p:par>
                            </p:childTnLst>
                          </p:cTn>
                        </p:par>
                        <p:par>
                          <p:cTn id="53" fill="hold">
                            <p:stCondLst>
                              <p:cond delay="1400"/>
                            </p:stCondLst>
                            <p:childTnLst>
                              <p:par>
                                <p:cTn id="54" presetID="1" presetClass="entr" presetSubtype="0" fill="hold" grpId="0" nodeType="afterEffect">
                                  <p:stCondLst>
                                    <p:cond delay="100"/>
                                  </p:stCondLst>
                                  <p:childTnLst>
                                    <p:set>
                                      <p:cBhvr>
                                        <p:cTn id="55" dur="1" fill="hold">
                                          <p:stCondLst>
                                            <p:cond delay="0"/>
                                          </p:stCondLst>
                                        </p:cTn>
                                        <p:tgtEl>
                                          <p:spTgt spid="8">
                                            <p:graphicEl>
                                              <a:chart seriesIdx="-4" categoryIdx="15" bldStep="category"/>
                                            </p:graphicEl>
                                          </p:spTgt>
                                        </p:tgtEl>
                                        <p:attrNameLst>
                                          <p:attrName>style.visibility</p:attrName>
                                        </p:attrNameLst>
                                      </p:cBhvr>
                                      <p:to>
                                        <p:strVal val="visible"/>
                                      </p:to>
                                    </p:set>
                                  </p:childTnLst>
                                </p:cTn>
                              </p:par>
                            </p:childTnLst>
                          </p:cTn>
                        </p:par>
                        <p:par>
                          <p:cTn id="56" fill="hold">
                            <p:stCondLst>
                              <p:cond delay="1500"/>
                            </p:stCondLst>
                            <p:childTnLst>
                              <p:par>
                                <p:cTn id="57" presetID="1" presetClass="entr" presetSubtype="0" fill="hold" grpId="0" nodeType="afterEffect">
                                  <p:stCondLst>
                                    <p:cond delay="100"/>
                                  </p:stCondLst>
                                  <p:childTnLst>
                                    <p:set>
                                      <p:cBhvr>
                                        <p:cTn id="58" dur="1" fill="hold">
                                          <p:stCondLst>
                                            <p:cond delay="0"/>
                                          </p:stCondLst>
                                        </p:cTn>
                                        <p:tgtEl>
                                          <p:spTgt spid="8">
                                            <p:graphicEl>
                                              <a:chart seriesIdx="-4" categoryIdx="16" bldStep="category"/>
                                            </p:graphicEl>
                                          </p:spTgt>
                                        </p:tgtEl>
                                        <p:attrNameLst>
                                          <p:attrName>style.visibility</p:attrName>
                                        </p:attrNameLst>
                                      </p:cBhvr>
                                      <p:to>
                                        <p:strVal val="visible"/>
                                      </p:to>
                                    </p:set>
                                  </p:childTnLst>
                                </p:cTn>
                              </p:par>
                            </p:childTnLst>
                          </p:cTn>
                        </p:par>
                        <p:par>
                          <p:cTn id="59" fill="hold">
                            <p:stCondLst>
                              <p:cond delay="1600"/>
                            </p:stCondLst>
                            <p:childTnLst>
                              <p:par>
                                <p:cTn id="60" presetID="1" presetClass="entr" presetSubtype="0" fill="hold" grpId="0" nodeType="afterEffect">
                                  <p:stCondLst>
                                    <p:cond delay="100"/>
                                  </p:stCondLst>
                                  <p:childTnLst>
                                    <p:set>
                                      <p:cBhvr>
                                        <p:cTn id="61" dur="1" fill="hold">
                                          <p:stCondLst>
                                            <p:cond delay="0"/>
                                          </p:stCondLst>
                                        </p:cTn>
                                        <p:tgtEl>
                                          <p:spTgt spid="8">
                                            <p:graphicEl>
                                              <a:chart seriesIdx="-4" categoryIdx="17" bldStep="category"/>
                                            </p:graphicEl>
                                          </p:spTgt>
                                        </p:tgtEl>
                                        <p:attrNameLst>
                                          <p:attrName>style.visibility</p:attrName>
                                        </p:attrNameLst>
                                      </p:cBhvr>
                                      <p:to>
                                        <p:strVal val="visible"/>
                                      </p:to>
                                    </p:set>
                                  </p:childTnLst>
                                </p:cTn>
                              </p:par>
                            </p:childTnLst>
                          </p:cTn>
                        </p:par>
                        <p:par>
                          <p:cTn id="62" fill="hold">
                            <p:stCondLst>
                              <p:cond delay="1700"/>
                            </p:stCondLst>
                            <p:childTnLst>
                              <p:par>
                                <p:cTn id="63" presetID="1" presetClass="entr" presetSubtype="0" fill="hold" grpId="0" nodeType="afterEffect">
                                  <p:stCondLst>
                                    <p:cond delay="200"/>
                                  </p:stCondLst>
                                  <p:childTnLst>
                                    <p:set>
                                      <p:cBhvr>
                                        <p:cTn id="64" dur="1" fill="hold">
                                          <p:stCondLst>
                                            <p:cond delay="0"/>
                                          </p:stCondLst>
                                        </p:cTn>
                                        <p:tgtEl>
                                          <p:spTgt spid="8">
                                            <p:graphicEl>
                                              <a:chart seriesIdx="-4" categoryIdx="18" bldStep="category"/>
                                            </p:graphicEl>
                                          </p:spTgt>
                                        </p:tgtEl>
                                        <p:attrNameLst>
                                          <p:attrName>style.visibility</p:attrName>
                                        </p:attrNameLst>
                                      </p:cBhvr>
                                      <p:to>
                                        <p:strVal val="visible"/>
                                      </p:to>
                                    </p:set>
                                  </p:childTnLst>
                                </p:cTn>
                              </p:par>
                            </p:childTnLst>
                          </p:cTn>
                        </p:par>
                        <p:par>
                          <p:cTn id="65" fill="hold">
                            <p:stCondLst>
                              <p:cond delay="1900"/>
                            </p:stCondLst>
                            <p:childTnLst>
                              <p:par>
                                <p:cTn id="66" presetID="1" presetClass="entr" presetSubtype="0" fill="hold" grpId="0" nodeType="afterEffect">
                                  <p:stCondLst>
                                    <p:cond delay="200"/>
                                  </p:stCondLst>
                                  <p:childTnLst>
                                    <p:set>
                                      <p:cBhvr>
                                        <p:cTn id="67" dur="1" fill="hold">
                                          <p:stCondLst>
                                            <p:cond delay="0"/>
                                          </p:stCondLst>
                                        </p:cTn>
                                        <p:tgtEl>
                                          <p:spTgt spid="8">
                                            <p:graphicEl>
                                              <a:chart seriesIdx="-4" categoryIdx="19" bldStep="category"/>
                                            </p:graphicEl>
                                          </p:spTgt>
                                        </p:tgtEl>
                                        <p:attrNameLst>
                                          <p:attrName>style.visibility</p:attrName>
                                        </p:attrNameLst>
                                      </p:cBhvr>
                                      <p:to>
                                        <p:strVal val="visible"/>
                                      </p:to>
                                    </p:set>
                                  </p:childTnLst>
                                </p:cTn>
                              </p:par>
                            </p:childTnLst>
                          </p:cTn>
                        </p:par>
                        <p:par>
                          <p:cTn id="68" fill="hold">
                            <p:stCondLst>
                              <p:cond delay="2100"/>
                            </p:stCondLst>
                            <p:childTnLst>
                              <p:par>
                                <p:cTn id="69" presetID="1" presetClass="entr" presetSubtype="0" fill="hold" grpId="0" nodeType="afterEffect">
                                  <p:stCondLst>
                                    <p:cond delay="100"/>
                                  </p:stCondLst>
                                  <p:childTnLst>
                                    <p:set>
                                      <p:cBhvr>
                                        <p:cTn id="70" dur="1" fill="hold">
                                          <p:stCondLst>
                                            <p:cond delay="0"/>
                                          </p:stCondLst>
                                        </p:cTn>
                                        <p:tgtEl>
                                          <p:spTgt spid="8">
                                            <p:graphicEl>
                                              <a:chart seriesIdx="-4" categoryIdx="20" bldStep="category"/>
                                            </p:graphicEl>
                                          </p:spTgt>
                                        </p:tgtEl>
                                        <p:attrNameLst>
                                          <p:attrName>style.visibility</p:attrName>
                                        </p:attrNameLst>
                                      </p:cBhvr>
                                      <p:to>
                                        <p:strVal val="visible"/>
                                      </p:to>
                                    </p:set>
                                  </p:childTnLst>
                                </p:cTn>
                              </p:par>
                            </p:childTnLst>
                          </p:cTn>
                        </p:par>
                        <p:par>
                          <p:cTn id="71" fill="hold">
                            <p:stCondLst>
                              <p:cond delay="2200"/>
                            </p:stCondLst>
                            <p:childTnLst>
                              <p:par>
                                <p:cTn id="72" presetID="1" presetClass="entr" presetSubtype="0" fill="hold" grpId="0" nodeType="afterEffect">
                                  <p:stCondLst>
                                    <p:cond delay="100"/>
                                  </p:stCondLst>
                                  <p:childTnLst>
                                    <p:set>
                                      <p:cBhvr>
                                        <p:cTn id="73" dur="1" fill="hold">
                                          <p:stCondLst>
                                            <p:cond delay="0"/>
                                          </p:stCondLst>
                                        </p:cTn>
                                        <p:tgtEl>
                                          <p:spTgt spid="8">
                                            <p:graphicEl>
                                              <a:chart seriesIdx="-4" categoryIdx="21" bldStep="category"/>
                                            </p:graphicEl>
                                          </p:spTgt>
                                        </p:tgtEl>
                                        <p:attrNameLst>
                                          <p:attrName>style.visibility</p:attrName>
                                        </p:attrNameLst>
                                      </p:cBhvr>
                                      <p:to>
                                        <p:strVal val="visible"/>
                                      </p:to>
                                    </p:set>
                                  </p:childTnLst>
                                </p:cTn>
                              </p:par>
                            </p:childTnLst>
                          </p:cTn>
                        </p:par>
                        <p:par>
                          <p:cTn id="74" fill="hold">
                            <p:stCondLst>
                              <p:cond delay="2300"/>
                            </p:stCondLst>
                            <p:childTnLst>
                              <p:par>
                                <p:cTn id="75" presetID="1" presetClass="entr" presetSubtype="0" fill="hold" grpId="0" nodeType="afterEffect">
                                  <p:stCondLst>
                                    <p:cond delay="100"/>
                                  </p:stCondLst>
                                  <p:childTnLst>
                                    <p:set>
                                      <p:cBhvr>
                                        <p:cTn id="76" dur="1" fill="hold">
                                          <p:stCondLst>
                                            <p:cond delay="0"/>
                                          </p:stCondLst>
                                        </p:cTn>
                                        <p:tgtEl>
                                          <p:spTgt spid="8">
                                            <p:graphicEl>
                                              <a:chart seriesIdx="-4" categoryIdx="22" bldStep="category"/>
                                            </p:graphicEl>
                                          </p:spTgt>
                                        </p:tgtEl>
                                        <p:attrNameLst>
                                          <p:attrName>style.visibility</p:attrName>
                                        </p:attrNameLst>
                                      </p:cBhvr>
                                      <p:to>
                                        <p:strVal val="visible"/>
                                      </p:to>
                                    </p:set>
                                  </p:childTnLst>
                                </p:cTn>
                              </p:par>
                            </p:childTnLst>
                          </p:cTn>
                        </p:par>
                        <p:par>
                          <p:cTn id="77" fill="hold">
                            <p:stCondLst>
                              <p:cond delay="2400"/>
                            </p:stCondLst>
                            <p:childTnLst>
                              <p:par>
                                <p:cTn id="78" presetID="1" presetClass="entr" presetSubtype="0" fill="hold" grpId="0" nodeType="afterEffect">
                                  <p:stCondLst>
                                    <p:cond delay="0"/>
                                  </p:stCondLst>
                                  <p:childTnLst>
                                    <p:set>
                                      <p:cBhvr>
                                        <p:cTn id="79" dur="1" fill="hold">
                                          <p:stCondLst>
                                            <p:cond delay="0"/>
                                          </p:stCondLst>
                                        </p:cTn>
                                        <p:tgtEl>
                                          <p:spTgt spid="8">
                                            <p:graphicEl>
                                              <a:chart seriesIdx="-4" categoryIdx="23"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category"/>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634"/>
            <a:ext cx="8077200" cy="626533"/>
          </a:xfrm>
        </p:spPr>
        <p:txBody>
          <a:bodyPr>
            <a:normAutofit fontScale="90000"/>
          </a:bodyPr>
          <a:lstStyle/>
          <a:p>
            <a:r>
              <a:rPr lang="en-US" sz="4400" dirty="0"/>
              <a:t>Local Sources of Revenue for CBSD</a:t>
            </a:r>
            <a:endParaRPr lang="en-US" dirty="0"/>
          </a:p>
        </p:txBody>
      </p:sp>
      <p:sp>
        <p:nvSpPr>
          <p:cNvPr id="4" name="Date Placeholder 3"/>
          <p:cNvSpPr>
            <a:spLocks noGrp="1"/>
          </p:cNvSpPr>
          <p:nvPr>
            <p:ph type="dt" sz="half" idx="10"/>
          </p:nvPr>
        </p:nvSpPr>
        <p:spPr/>
        <p:txBody>
          <a:bodyPr/>
          <a:lstStyle/>
          <a:p>
            <a:r>
              <a:rPr lang="en-US"/>
              <a:t>4/25/2017</a:t>
            </a:r>
            <a:endParaRPr lang="en-US" dirty="0"/>
          </a:p>
        </p:txBody>
      </p:sp>
      <p:sp>
        <p:nvSpPr>
          <p:cNvPr id="5" name="Slide Number Placeholder 4"/>
          <p:cNvSpPr>
            <a:spLocks noGrp="1"/>
          </p:cNvSpPr>
          <p:nvPr>
            <p:ph type="sldNum" sz="quarter" idx="12"/>
          </p:nvPr>
        </p:nvSpPr>
        <p:spPr/>
        <p:txBody>
          <a:bodyPr/>
          <a:lstStyle/>
          <a:p>
            <a:fld id="{FEA1243F-3000-4347-94A4-FBDEAD3122CB}" type="slidenum">
              <a:rPr lang="en-US" smtClean="0"/>
              <a:pPr/>
              <a:t>11</a:t>
            </a:fld>
            <a:endParaRPr lang="en-US" dirty="0"/>
          </a:p>
        </p:txBody>
      </p:sp>
      <p:sp>
        <p:nvSpPr>
          <p:cNvPr id="10" name="Footer Placeholder 9"/>
          <p:cNvSpPr>
            <a:spLocks noGrp="1"/>
          </p:cNvSpPr>
          <p:nvPr>
            <p:ph type="ftr" sz="quarter" idx="11"/>
          </p:nvPr>
        </p:nvSpPr>
        <p:spPr/>
        <p:txBody>
          <a:bodyPr/>
          <a:lstStyle/>
          <a:p>
            <a:pPr>
              <a:defRPr/>
            </a:pPr>
            <a:r>
              <a:rPr lang="en-US"/>
              <a:t>2017-04-25 Proposed Final Budget</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493207124"/>
              </p:ext>
            </p:extLst>
          </p:nvPr>
        </p:nvGraphicFramePr>
        <p:xfrm>
          <a:off x="152400" y="703263"/>
          <a:ext cx="8839200" cy="5829300"/>
        </p:xfrm>
        <a:graphic>
          <a:graphicData uri="http://schemas.openxmlformats.org/presentationml/2006/ole">
            <mc:AlternateContent xmlns:mc="http://schemas.openxmlformats.org/markup-compatibility/2006">
              <mc:Choice xmlns:v="urn:schemas-microsoft-com:vml" Requires="v">
                <p:oleObj spid="_x0000_s364845" name="Worksheet" r:id="rId4" imgW="5534138" imgH="2800311" progId="Excel.Sheet.12">
                  <p:embed/>
                </p:oleObj>
              </mc:Choice>
              <mc:Fallback>
                <p:oleObj name="Worksheet" r:id="rId4" imgW="5534138" imgH="2800311" progId="Excel.Sheet.12">
                  <p:embed/>
                  <p:pic>
                    <p:nvPicPr>
                      <p:cNvPr id="0" name=""/>
                      <p:cNvPicPr/>
                      <p:nvPr/>
                    </p:nvPicPr>
                    <p:blipFill>
                      <a:blip r:embed="rId5"/>
                      <a:stretch>
                        <a:fillRect/>
                      </a:stretch>
                    </p:blipFill>
                    <p:spPr>
                      <a:xfrm>
                        <a:off x="152400" y="703263"/>
                        <a:ext cx="8839200" cy="5829300"/>
                      </a:xfrm>
                      <a:prstGeom prst="rect">
                        <a:avLst/>
                      </a:prstGeom>
                    </p:spPr>
                  </p:pic>
                </p:oleObj>
              </mc:Fallback>
            </mc:AlternateContent>
          </a:graphicData>
        </a:graphic>
      </p:graphicFrame>
    </p:spTree>
    <p:extLst>
      <p:ext uri="{BB962C8B-B14F-4D97-AF65-F5344CB8AC3E}">
        <p14:creationId xmlns:p14="http://schemas.microsoft.com/office/powerpoint/2010/main" val="2378359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848600" cy="533400"/>
          </a:xfrm>
        </p:spPr>
        <p:txBody>
          <a:bodyPr>
            <a:normAutofit fontScale="90000"/>
          </a:bodyPr>
          <a:lstStyle/>
          <a:p>
            <a:r>
              <a:rPr lang="en-US" sz="4400" dirty="0"/>
              <a:t>State Sources of Revenue for CBSD</a:t>
            </a:r>
            <a:endParaRPr lang="en-US" dirty="0"/>
          </a:p>
        </p:txBody>
      </p:sp>
      <p:sp>
        <p:nvSpPr>
          <p:cNvPr id="4" name="Date Placeholder 3"/>
          <p:cNvSpPr>
            <a:spLocks noGrp="1"/>
          </p:cNvSpPr>
          <p:nvPr>
            <p:ph type="dt" sz="half" idx="10"/>
          </p:nvPr>
        </p:nvSpPr>
        <p:spPr/>
        <p:txBody>
          <a:bodyPr/>
          <a:lstStyle/>
          <a:p>
            <a:r>
              <a:rPr lang="en-US"/>
              <a:t>4/25/2017</a:t>
            </a:r>
            <a:endParaRPr lang="en-US" dirty="0"/>
          </a:p>
        </p:txBody>
      </p:sp>
      <p:sp>
        <p:nvSpPr>
          <p:cNvPr id="5" name="Slide Number Placeholder 4"/>
          <p:cNvSpPr>
            <a:spLocks noGrp="1"/>
          </p:cNvSpPr>
          <p:nvPr>
            <p:ph type="sldNum" sz="quarter" idx="12"/>
          </p:nvPr>
        </p:nvSpPr>
        <p:spPr/>
        <p:txBody>
          <a:bodyPr/>
          <a:lstStyle/>
          <a:p>
            <a:fld id="{FEA1243F-3000-4347-94A4-FBDEAD3122CB}" type="slidenum">
              <a:rPr lang="en-US" smtClean="0"/>
              <a:pPr/>
              <a:t>12</a:t>
            </a:fld>
            <a:endParaRPr lang="en-US" dirty="0"/>
          </a:p>
        </p:txBody>
      </p:sp>
      <p:sp>
        <p:nvSpPr>
          <p:cNvPr id="10" name="Footer Placeholder 9"/>
          <p:cNvSpPr>
            <a:spLocks noGrp="1"/>
          </p:cNvSpPr>
          <p:nvPr>
            <p:ph type="ftr" sz="quarter" idx="11"/>
          </p:nvPr>
        </p:nvSpPr>
        <p:spPr/>
        <p:txBody>
          <a:bodyPr/>
          <a:lstStyle/>
          <a:p>
            <a:pPr>
              <a:defRPr/>
            </a:pPr>
            <a:r>
              <a:rPr lang="en-US"/>
              <a:t>2017-04-25 Proposed Final Budget</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42733692"/>
              </p:ext>
            </p:extLst>
          </p:nvPr>
        </p:nvGraphicFramePr>
        <p:xfrm>
          <a:off x="152400" y="587375"/>
          <a:ext cx="8839200" cy="5829300"/>
        </p:xfrm>
        <a:graphic>
          <a:graphicData uri="http://schemas.openxmlformats.org/presentationml/2006/ole">
            <mc:AlternateContent xmlns:mc="http://schemas.openxmlformats.org/markup-compatibility/2006">
              <mc:Choice xmlns:v="urn:schemas-microsoft-com:vml" Requires="v">
                <p:oleObj spid="_x0000_s378996" name="Worksheet" r:id="rId4" imgW="5534138" imgH="2800311" progId="Excel.Sheet.12">
                  <p:embed/>
                </p:oleObj>
              </mc:Choice>
              <mc:Fallback>
                <p:oleObj name="Worksheet" r:id="rId4" imgW="5534138" imgH="2800311" progId="Excel.Sheet.12">
                  <p:embed/>
                  <p:pic>
                    <p:nvPicPr>
                      <p:cNvPr id="3" name="Object 2"/>
                      <p:cNvPicPr/>
                      <p:nvPr/>
                    </p:nvPicPr>
                    <p:blipFill>
                      <a:blip r:embed="rId5"/>
                      <a:stretch>
                        <a:fillRect/>
                      </a:stretch>
                    </p:blipFill>
                    <p:spPr>
                      <a:xfrm>
                        <a:off x="152400" y="587375"/>
                        <a:ext cx="8839200" cy="5829300"/>
                      </a:xfrm>
                      <a:prstGeom prst="rect">
                        <a:avLst/>
                      </a:prstGeom>
                    </p:spPr>
                  </p:pic>
                </p:oleObj>
              </mc:Fallback>
            </mc:AlternateContent>
          </a:graphicData>
        </a:graphic>
      </p:graphicFrame>
    </p:spTree>
    <p:extLst>
      <p:ext uri="{BB962C8B-B14F-4D97-AF65-F5344CB8AC3E}">
        <p14:creationId xmlns:p14="http://schemas.microsoft.com/office/powerpoint/2010/main" val="312109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685800"/>
          </a:xfrm>
        </p:spPr>
        <p:txBody>
          <a:bodyPr>
            <a:normAutofit fontScale="90000"/>
          </a:bodyPr>
          <a:lstStyle/>
          <a:p>
            <a:r>
              <a:rPr lang="en-US" sz="4400" dirty="0"/>
              <a:t>Historical State Revenue for CBSD</a:t>
            </a:r>
            <a:endParaRPr lang="en-US" b="1" dirty="0">
              <a:solidFill>
                <a:srgbClr val="FF6600"/>
              </a:solidFill>
            </a:endParaRPr>
          </a:p>
        </p:txBody>
      </p:sp>
      <p:sp>
        <p:nvSpPr>
          <p:cNvPr id="4" name="Date Placeholder 3"/>
          <p:cNvSpPr>
            <a:spLocks noGrp="1"/>
          </p:cNvSpPr>
          <p:nvPr>
            <p:ph type="dt" sz="half" idx="10"/>
          </p:nvPr>
        </p:nvSpPr>
        <p:spPr>
          <a:xfrm>
            <a:off x="152400" y="6629400"/>
            <a:ext cx="1981200" cy="228600"/>
          </a:xfrm>
        </p:spPr>
        <p:txBody>
          <a:bodyPr/>
          <a:lstStyle/>
          <a:p>
            <a:r>
              <a:rPr lang="en-US"/>
              <a:t>4/25/2017</a:t>
            </a:r>
            <a:endParaRPr lang="en-US" dirty="0"/>
          </a:p>
        </p:txBody>
      </p:sp>
      <p:sp>
        <p:nvSpPr>
          <p:cNvPr id="5" name="Slide Number Placeholder 4"/>
          <p:cNvSpPr>
            <a:spLocks noGrp="1"/>
          </p:cNvSpPr>
          <p:nvPr>
            <p:ph type="sldNum" sz="quarter" idx="12"/>
          </p:nvPr>
        </p:nvSpPr>
        <p:spPr>
          <a:xfrm>
            <a:off x="8153400" y="6553200"/>
            <a:ext cx="533400" cy="212725"/>
          </a:xfrm>
        </p:spPr>
        <p:txBody>
          <a:bodyPr/>
          <a:lstStyle/>
          <a:p>
            <a:fld id="{FEA1243F-3000-4347-94A4-FBDEAD3122CB}" type="slidenum">
              <a:rPr lang="en-US" smtClean="0"/>
              <a:pPr/>
              <a:t>13</a:t>
            </a:fld>
            <a:endParaRPr lang="en-US" dirty="0"/>
          </a:p>
        </p:txBody>
      </p:sp>
      <p:sp>
        <p:nvSpPr>
          <p:cNvPr id="10" name="Footer Placeholder 9"/>
          <p:cNvSpPr>
            <a:spLocks noGrp="1"/>
          </p:cNvSpPr>
          <p:nvPr>
            <p:ph type="ftr" sz="quarter" idx="11"/>
          </p:nvPr>
        </p:nvSpPr>
        <p:spPr>
          <a:xfrm>
            <a:off x="2362200" y="6629400"/>
            <a:ext cx="4953000" cy="136525"/>
          </a:xfrm>
        </p:spPr>
        <p:txBody>
          <a:bodyPr/>
          <a:lstStyle/>
          <a:p>
            <a:pPr>
              <a:defRPr/>
            </a:pPr>
            <a:r>
              <a:rPr lang="en-US"/>
              <a:t>2017-04-25 Proposed Final Budget</a:t>
            </a:r>
            <a:endParaRPr lang="en-US" dirty="0"/>
          </a:p>
        </p:txBody>
      </p:sp>
      <p:sp>
        <p:nvSpPr>
          <p:cNvPr id="3" name="Rectangle 2"/>
          <p:cNvSpPr/>
          <p:nvPr/>
        </p:nvSpPr>
        <p:spPr>
          <a:xfrm>
            <a:off x="35560" y="5987316"/>
            <a:ext cx="8991600" cy="338554"/>
          </a:xfrm>
          <a:prstGeom prst="rect">
            <a:avLst/>
          </a:prstGeom>
          <a:noFill/>
        </p:spPr>
        <p:txBody>
          <a:bodyPr wrap="square" lIns="91440" tIns="45720" rIns="91440" bIns="45720">
            <a:spAutoFit/>
          </a:bodyPr>
          <a:lstStyle/>
          <a:p>
            <a:pPr algn="ctr"/>
            <a:r>
              <a:rPr lang="en-US" sz="1600" b="1" cap="none" spc="0" dirty="0">
                <a:ln w="10541" cmpd="sng">
                  <a:noFill/>
                  <a:prstDash val="solid"/>
                </a:ln>
                <a:solidFill>
                  <a:srgbClr val="FF6600"/>
                </a:solidFill>
                <a:effectLst/>
              </a:rPr>
              <a:t>* Does not include retirement, FICA, gambling rebate, and one-time debt reimbursement</a:t>
            </a:r>
          </a:p>
        </p:txBody>
      </p:sp>
      <p:graphicFrame>
        <p:nvGraphicFramePr>
          <p:cNvPr id="6" name="Chart 5"/>
          <p:cNvGraphicFramePr/>
          <p:nvPr>
            <p:extLst>
              <p:ext uri="{D42A27DB-BD31-4B8C-83A1-F6EECF244321}">
                <p14:modId xmlns:p14="http://schemas.microsoft.com/office/powerpoint/2010/main" val="2926763039"/>
              </p:ext>
            </p:extLst>
          </p:nvPr>
        </p:nvGraphicFramePr>
        <p:xfrm>
          <a:off x="284115" y="716280"/>
          <a:ext cx="8326485" cy="5068388"/>
        </p:xfrm>
        <a:graphic>
          <a:graphicData uri="http://schemas.openxmlformats.org/drawingml/2006/chart">
            <c:chart xmlns:c="http://schemas.openxmlformats.org/drawingml/2006/chart" xmlns:r="http://schemas.openxmlformats.org/officeDocument/2006/relationships" r:id="rId3"/>
          </a:graphicData>
        </a:graphic>
      </p:graphicFrame>
      <p:sp>
        <p:nvSpPr>
          <p:cNvPr id="8" name="Oval 7"/>
          <p:cNvSpPr/>
          <p:nvPr/>
        </p:nvSpPr>
        <p:spPr>
          <a:xfrm>
            <a:off x="8001000" y="1398883"/>
            <a:ext cx="533400" cy="1138547"/>
          </a:xfrm>
          <a:prstGeom prst="ellipse">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9" name="Oval 1"/>
          <p:cNvSpPr/>
          <p:nvPr/>
        </p:nvSpPr>
        <p:spPr>
          <a:xfrm rot="301267">
            <a:off x="1197891" y="887159"/>
            <a:ext cx="557470" cy="1278750"/>
          </a:xfrm>
          <a:custGeom>
            <a:avLst/>
            <a:gdLst>
              <a:gd name="connsiteX0" fmla="*/ 0 w 369213"/>
              <a:gd name="connsiteY0" fmla="*/ 647700 h 1295400"/>
              <a:gd name="connsiteX1" fmla="*/ 184607 w 369213"/>
              <a:gd name="connsiteY1" fmla="*/ 0 h 1295400"/>
              <a:gd name="connsiteX2" fmla="*/ 369214 w 369213"/>
              <a:gd name="connsiteY2" fmla="*/ 647700 h 1295400"/>
              <a:gd name="connsiteX3" fmla="*/ 184607 w 369213"/>
              <a:gd name="connsiteY3" fmla="*/ 1295400 h 1295400"/>
              <a:gd name="connsiteX4" fmla="*/ 0 w 369213"/>
              <a:gd name="connsiteY4" fmla="*/ 647700 h 1295400"/>
              <a:gd name="connsiteX0" fmla="*/ 2325 w 376262"/>
              <a:gd name="connsiteY0" fmla="*/ 647700 h 1332759"/>
              <a:gd name="connsiteX1" fmla="*/ 186932 w 376262"/>
              <a:gd name="connsiteY1" fmla="*/ 0 h 1332759"/>
              <a:gd name="connsiteX2" fmla="*/ 371539 w 376262"/>
              <a:gd name="connsiteY2" fmla="*/ 647700 h 1332759"/>
              <a:gd name="connsiteX3" fmla="*/ 301476 w 376262"/>
              <a:gd name="connsiteY3" fmla="*/ 1332759 h 1332759"/>
              <a:gd name="connsiteX4" fmla="*/ 2325 w 376262"/>
              <a:gd name="connsiteY4" fmla="*/ 647700 h 1332759"/>
              <a:gd name="connsiteX0" fmla="*/ 1953 w 472388"/>
              <a:gd name="connsiteY0" fmla="*/ 647773 h 1332939"/>
              <a:gd name="connsiteX1" fmla="*/ 186560 w 472388"/>
              <a:gd name="connsiteY1" fmla="*/ 73 h 1332939"/>
              <a:gd name="connsiteX2" fmla="*/ 472388 w 472388"/>
              <a:gd name="connsiteY2" fmla="*/ 687124 h 1332939"/>
              <a:gd name="connsiteX3" fmla="*/ 301104 w 472388"/>
              <a:gd name="connsiteY3" fmla="*/ 1332832 h 1332939"/>
              <a:gd name="connsiteX4" fmla="*/ 1953 w 472388"/>
              <a:gd name="connsiteY4" fmla="*/ 647773 h 1332939"/>
              <a:gd name="connsiteX0" fmla="*/ 2591 w 431068"/>
              <a:gd name="connsiteY0" fmla="*/ 655098 h 1332879"/>
              <a:gd name="connsiteX1" fmla="*/ 145240 w 431068"/>
              <a:gd name="connsiteY1" fmla="*/ 49 h 1332879"/>
              <a:gd name="connsiteX2" fmla="*/ 431068 w 431068"/>
              <a:gd name="connsiteY2" fmla="*/ 687100 h 1332879"/>
              <a:gd name="connsiteX3" fmla="*/ 259784 w 431068"/>
              <a:gd name="connsiteY3" fmla="*/ 1332808 h 1332879"/>
              <a:gd name="connsiteX4" fmla="*/ 2591 w 431068"/>
              <a:gd name="connsiteY4" fmla="*/ 655098 h 1332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068" h="1332879">
                <a:moveTo>
                  <a:pt x="2591" y="655098"/>
                </a:moveTo>
                <a:cubicBezTo>
                  <a:pt x="-16500" y="432972"/>
                  <a:pt x="73827" y="-5285"/>
                  <a:pt x="145240" y="49"/>
                </a:cubicBezTo>
                <a:cubicBezTo>
                  <a:pt x="216653" y="5383"/>
                  <a:pt x="431068" y="329385"/>
                  <a:pt x="431068" y="687100"/>
                </a:cubicBezTo>
                <a:cubicBezTo>
                  <a:pt x="431068" y="1044815"/>
                  <a:pt x="331197" y="1338142"/>
                  <a:pt x="259784" y="1332808"/>
                </a:cubicBezTo>
                <a:cubicBezTo>
                  <a:pt x="188371" y="1327474"/>
                  <a:pt x="21682" y="877225"/>
                  <a:pt x="2591" y="655098"/>
                </a:cubicBezTo>
                <a:close/>
              </a:path>
            </a:pathLst>
          </a:cu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Tree>
    <p:extLst>
      <p:ext uri="{BB962C8B-B14F-4D97-AF65-F5344CB8AC3E}">
        <p14:creationId xmlns:p14="http://schemas.microsoft.com/office/powerpoint/2010/main" val="177325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685800"/>
          </a:xfrm>
        </p:spPr>
        <p:txBody>
          <a:bodyPr>
            <a:noAutofit/>
          </a:bodyPr>
          <a:lstStyle/>
          <a:p>
            <a:r>
              <a:rPr lang="en-US" sz="3200" dirty="0"/>
              <a:t>Federal and Other Sources of Revenue for CBSD</a:t>
            </a:r>
            <a:endParaRPr lang="en-US" sz="3600" dirty="0"/>
          </a:p>
        </p:txBody>
      </p:sp>
      <p:sp>
        <p:nvSpPr>
          <p:cNvPr id="4" name="Date Placeholder 3"/>
          <p:cNvSpPr>
            <a:spLocks noGrp="1"/>
          </p:cNvSpPr>
          <p:nvPr>
            <p:ph type="dt" sz="half" idx="10"/>
          </p:nvPr>
        </p:nvSpPr>
        <p:spPr/>
        <p:txBody>
          <a:bodyPr/>
          <a:lstStyle/>
          <a:p>
            <a:r>
              <a:rPr lang="en-US"/>
              <a:t>4/25/2017</a:t>
            </a:r>
            <a:endParaRPr lang="en-US" dirty="0"/>
          </a:p>
        </p:txBody>
      </p:sp>
      <p:sp>
        <p:nvSpPr>
          <p:cNvPr id="5" name="Slide Number Placeholder 4"/>
          <p:cNvSpPr>
            <a:spLocks noGrp="1"/>
          </p:cNvSpPr>
          <p:nvPr>
            <p:ph type="sldNum" sz="quarter" idx="12"/>
          </p:nvPr>
        </p:nvSpPr>
        <p:spPr/>
        <p:txBody>
          <a:bodyPr/>
          <a:lstStyle/>
          <a:p>
            <a:fld id="{FEA1243F-3000-4347-94A4-FBDEAD3122CB}" type="slidenum">
              <a:rPr lang="en-US" smtClean="0"/>
              <a:pPr/>
              <a:t>14</a:t>
            </a:fld>
            <a:endParaRPr lang="en-US" dirty="0"/>
          </a:p>
        </p:txBody>
      </p:sp>
      <p:sp>
        <p:nvSpPr>
          <p:cNvPr id="10" name="Footer Placeholder 9"/>
          <p:cNvSpPr>
            <a:spLocks noGrp="1"/>
          </p:cNvSpPr>
          <p:nvPr>
            <p:ph type="ftr" sz="quarter" idx="11"/>
          </p:nvPr>
        </p:nvSpPr>
        <p:spPr/>
        <p:txBody>
          <a:bodyPr/>
          <a:lstStyle/>
          <a:p>
            <a:pPr>
              <a:defRPr/>
            </a:pPr>
            <a:r>
              <a:rPr lang="en-US"/>
              <a:t>2017-04-25 Proposed Final Budget</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662210292"/>
              </p:ext>
            </p:extLst>
          </p:nvPr>
        </p:nvGraphicFramePr>
        <p:xfrm>
          <a:off x="152400" y="703263"/>
          <a:ext cx="8839200" cy="4956175"/>
        </p:xfrm>
        <a:graphic>
          <a:graphicData uri="http://schemas.openxmlformats.org/presentationml/2006/ole">
            <mc:AlternateContent xmlns:mc="http://schemas.openxmlformats.org/markup-compatibility/2006">
              <mc:Choice xmlns:v="urn:schemas-microsoft-com:vml" Requires="v">
                <p:oleObj spid="_x0000_s370957" name="Worksheet" r:id="rId4" imgW="5534138" imgH="2381107" progId="Excel.Sheet.12">
                  <p:embed/>
                </p:oleObj>
              </mc:Choice>
              <mc:Fallback>
                <p:oleObj name="Worksheet" r:id="rId4" imgW="5534138" imgH="2381107" progId="Excel.Sheet.12">
                  <p:embed/>
                  <p:pic>
                    <p:nvPicPr>
                      <p:cNvPr id="3" name="Object 2"/>
                      <p:cNvPicPr/>
                      <p:nvPr/>
                    </p:nvPicPr>
                    <p:blipFill>
                      <a:blip r:embed="rId5"/>
                      <a:stretch>
                        <a:fillRect/>
                      </a:stretch>
                    </p:blipFill>
                    <p:spPr>
                      <a:xfrm>
                        <a:off x="152400" y="703263"/>
                        <a:ext cx="8839200" cy="4956175"/>
                      </a:xfrm>
                      <a:prstGeom prst="rect">
                        <a:avLst/>
                      </a:prstGeom>
                    </p:spPr>
                  </p:pic>
                </p:oleObj>
              </mc:Fallback>
            </mc:AlternateContent>
          </a:graphicData>
        </a:graphic>
      </p:graphicFrame>
    </p:spTree>
    <p:extLst>
      <p:ext uri="{BB962C8B-B14F-4D97-AF65-F5344CB8AC3E}">
        <p14:creationId xmlns:p14="http://schemas.microsoft.com/office/powerpoint/2010/main" val="1808261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1600200" y="1752600"/>
            <a:ext cx="7086600" cy="990600"/>
          </a:xfrm>
          <a:gradFill rotWithShape="1">
            <a:gsLst>
              <a:gs pos="0">
                <a:srgbClr val="FFCC00"/>
              </a:gs>
              <a:gs pos="100000">
                <a:srgbClr val="E5B700"/>
              </a:gs>
            </a:gsLst>
            <a:lin ang="5400000" scaled="1"/>
          </a:gradFill>
          <a:ln w="19050">
            <a:solidFill>
              <a:schemeClr val="tx1"/>
            </a:solidFill>
          </a:ln>
        </p:spPr>
        <p:txBody>
          <a:bodyPr>
            <a:normAutofit fontScale="90000"/>
          </a:bodyPr>
          <a:lstStyle/>
          <a:p>
            <a:pPr fontAlgn="auto">
              <a:spcAft>
                <a:spcPts val="0"/>
              </a:spcAft>
              <a:defRPr/>
            </a:pPr>
            <a:r>
              <a:rPr lang="en-US" sz="6000" dirty="0">
                <a:solidFill>
                  <a:schemeClr val="bg2"/>
                </a:solidFill>
              </a:rPr>
              <a:t>Expenses</a:t>
            </a:r>
          </a:p>
        </p:txBody>
      </p:sp>
      <p:sp>
        <p:nvSpPr>
          <p:cNvPr id="32771" name="Slide Number Placeholder 5"/>
          <p:cNvSpPr>
            <a:spLocks noGrp="1"/>
          </p:cNvSpPr>
          <p:nvPr>
            <p:ph type="sldNum" sz="quarter" idx="12"/>
          </p:nvPr>
        </p:nvSpPr>
        <p:spPr/>
        <p:txBody>
          <a:bodyPr/>
          <a:lstStyle/>
          <a:p>
            <a:pPr>
              <a:defRPr/>
            </a:pPr>
            <a:fld id="{1694A878-B5E1-47DC-AF8E-C7FD066F1AE8}" type="slidenum">
              <a:rPr lang="en-US"/>
              <a:pPr>
                <a:defRPr/>
              </a:pPr>
              <a:t>15</a:t>
            </a:fld>
            <a:endParaRPr lang="en-US" dirty="0"/>
          </a:p>
        </p:txBody>
      </p:sp>
      <p:sp>
        <p:nvSpPr>
          <p:cNvPr id="5" name="Date Placeholder 4"/>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9" name="Text Box 5"/>
          <p:cNvSpPr txBox="1">
            <a:spLocks noChangeArrowheads="1"/>
          </p:cNvSpPr>
          <p:nvPr/>
        </p:nvSpPr>
        <p:spPr bwMode="auto">
          <a:xfrm>
            <a:off x="-25400" y="457200"/>
            <a:ext cx="9169400" cy="430887"/>
          </a:xfrm>
          <a:prstGeom prst="rect">
            <a:avLst/>
          </a:prstGeom>
          <a:noFill/>
          <a:ln w="9525">
            <a:noFill/>
            <a:miter lim="800000"/>
            <a:headEnd/>
            <a:tailEnd/>
          </a:ln>
        </p:spPr>
        <p:txBody>
          <a:bodyPr wrap="square">
            <a:spAutoFit/>
          </a:bodyPr>
          <a:lstStyle/>
          <a:p>
            <a:pPr algn="ctr">
              <a:spcBef>
                <a:spcPts val="0"/>
              </a:spcBef>
            </a:pPr>
            <a:r>
              <a:rPr lang="en-US" sz="2200" b="1" dirty="0">
                <a:solidFill>
                  <a:srgbClr val="FFFF00"/>
                </a:solidFill>
              </a:rPr>
              <a:t>Enrollment is Expected to Continue to Decline Over the Next Several Years</a:t>
            </a:r>
            <a:endParaRPr lang="en-US" sz="2200" b="1" dirty="0">
              <a:solidFill>
                <a:srgbClr val="FFC000"/>
              </a:solidFill>
            </a:endParaRPr>
          </a:p>
        </p:txBody>
      </p:sp>
      <p:sp>
        <p:nvSpPr>
          <p:cNvPr id="44038" name="Text Box 4"/>
          <p:cNvSpPr txBox="1">
            <a:spLocks noChangeArrowheads="1"/>
          </p:cNvSpPr>
          <p:nvPr/>
        </p:nvSpPr>
        <p:spPr bwMode="auto">
          <a:xfrm>
            <a:off x="228600" y="-88900"/>
            <a:ext cx="6629400" cy="707886"/>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lang="en-US" sz="4000" b="1" dirty="0">
                <a:solidFill>
                  <a:srgbClr val="FFC000"/>
                </a:solidFill>
              </a:rPr>
              <a:t>CBSD Enrollment</a:t>
            </a:r>
          </a:p>
        </p:txBody>
      </p:sp>
      <p:sp>
        <p:nvSpPr>
          <p:cNvPr id="2" name="Date Placeholder 1"/>
          <p:cNvSpPr>
            <a:spLocks noGrp="1"/>
          </p:cNvSpPr>
          <p:nvPr>
            <p:ph type="dt" sz="half" idx="10"/>
          </p:nvPr>
        </p:nvSpPr>
        <p:spPr>
          <a:xfrm>
            <a:off x="152400" y="6705600"/>
            <a:ext cx="1905000" cy="152400"/>
          </a:xfrm>
        </p:spPr>
        <p:txBody>
          <a:bodyPr/>
          <a:lstStyle/>
          <a:p>
            <a:r>
              <a:rPr lang="en-US"/>
              <a:t>4/25/2017</a:t>
            </a:r>
            <a:endParaRPr lang="en-US" dirty="0"/>
          </a:p>
        </p:txBody>
      </p:sp>
      <p:sp>
        <p:nvSpPr>
          <p:cNvPr id="3" name="Footer Placeholder 2"/>
          <p:cNvSpPr>
            <a:spLocks noGrp="1"/>
          </p:cNvSpPr>
          <p:nvPr>
            <p:ph type="ftr" sz="quarter" idx="11"/>
          </p:nvPr>
        </p:nvSpPr>
        <p:spPr/>
        <p:txBody>
          <a:bodyPr/>
          <a:lstStyle/>
          <a:p>
            <a:r>
              <a:rPr lang="en-US"/>
              <a:t>2017-04-25 Proposed Final Budget</a:t>
            </a:r>
            <a:endParaRPr lang="en-US" dirty="0"/>
          </a:p>
        </p:txBody>
      </p:sp>
      <p:sp>
        <p:nvSpPr>
          <p:cNvPr id="4" name="Slide Number Placeholder 3"/>
          <p:cNvSpPr>
            <a:spLocks noGrp="1"/>
          </p:cNvSpPr>
          <p:nvPr>
            <p:ph type="sldNum" sz="quarter" idx="12"/>
          </p:nvPr>
        </p:nvSpPr>
        <p:spPr/>
        <p:txBody>
          <a:bodyPr/>
          <a:lstStyle/>
          <a:p>
            <a:fld id="{5C141F30-52C7-4A4C-BCD4-300B7D2DF58F}" type="slidenum">
              <a:rPr lang="en-US" smtClean="0"/>
              <a:pPr/>
              <a:t>16</a:t>
            </a:fld>
            <a:endParaRPr lang="en-US" dirty="0"/>
          </a:p>
        </p:txBody>
      </p:sp>
      <p:graphicFrame>
        <p:nvGraphicFramePr>
          <p:cNvPr id="10" name="Object 3"/>
          <p:cNvGraphicFramePr>
            <a:graphicFrameLocks noChangeAspect="1"/>
          </p:cNvGraphicFramePr>
          <p:nvPr>
            <p:extLst>
              <p:ext uri="{D42A27DB-BD31-4B8C-83A1-F6EECF244321}">
                <p14:modId xmlns:p14="http://schemas.microsoft.com/office/powerpoint/2010/main" val="1251874630"/>
              </p:ext>
            </p:extLst>
          </p:nvPr>
        </p:nvGraphicFramePr>
        <p:xfrm>
          <a:off x="76199" y="888087"/>
          <a:ext cx="9601201" cy="5969913"/>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9245264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1277" y="59409"/>
            <a:ext cx="7772400" cy="494610"/>
          </a:xfrm>
        </p:spPr>
        <p:txBody>
          <a:bodyPr/>
          <a:lstStyle/>
          <a:p>
            <a:r>
              <a:rPr lang="en-US" dirty="0"/>
              <a:t>Projected Staffing for 2017-18</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4D1CE930-8B14-49F1-BCF0-361803127E13}" type="slidenum">
              <a:rPr lang="en-US" smtClean="0"/>
              <a:pPr>
                <a:defRPr/>
              </a:pPr>
              <a:t>17</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665350260"/>
              </p:ext>
            </p:extLst>
          </p:nvPr>
        </p:nvGraphicFramePr>
        <p:xfrm>
          <a:off x="228600" y="838200"/>
          <a:ext cx="8696325" cy="5105400"/>
        </p:xfrm>
        <a:graphic>
          <a:graphicData uri="http://schemas.openxmlformats.org/presentationml/2006/ole">
            <mc:AlternateContent xmlns:mc="http://schemas.openxmlformats.org/markup-compatibility/2006">
              <mc:Choice xmlns:v="urn:schemas-microsoft-com:vml" Requires="v">
                <p:oleObj spid="_x0000_s384065" name="Worksheet" r:id="rId3" imgW="8696453" imgH="3047831" progId="Excel.Sheet.12">
                  <p:embed/>
                </p:oleObj>
              </mc:Choice>
              <mc:Fallback>
                <p:oleObj name="Worksheet" r:id="rId3" imgW="8696453" imgH="3047831" progId="Excel.Sheet.12">
                  <p:embed/>
                  <p:pic>
                    <p:nvPicPr>
                      <p:cNvPr id="7" name="Object 6"/>
                      <p:cNvPicPr/>
                      <p:nvPr/>
                    </p:nvPicPr>
                    <p:blipFill>
                      <a:blip r:embed="rId4"/>
                      <a:stretch>
                        <a:fillRect/>
                      </a:stretch>
                    </p:blipFill>
                    <p:spPr>
                      <a:xfrm>
                        <a:off x="228600" y="838200"/>
                        <a:ext cx="8696325" cy="5105400"/>
                      </a:xfrm>
                      <a:prstGeom prst="rect">
                        <a:avLst/>
                      </a:prstGeom>
                    </p:spPr>
                  </p:pic>
                </p:oleObj>
              </mc:Fallback>
            </mc:AlternateContent>
          </a:graphicData>
        </a:graphic>
      </p:graphicFrame>
    </p:spTree>
    <p:extLst>
      <p:ext uri="{BB962C8B-B14F-4D97-AF65-F5344CB8AC3E}">
        <p14:creationId xmlns:p14="http://schemas.microsoft.com/office/powerpoint/2010/main" val="25188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609600"/>
          </a:xfrm>
        </p:spPr>
        <p:txBody>
          <a:bodyPr/>
          <a:lstStyle/>
          <a:p>
            <a:r>
              <a:rPr lang="en-US" dirty="0"/>
              <a:t>Expense Summary</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7C8F8FAF-6D70-4C8D-9EB8-4B4B86E4609F}" type="slidenum">
              <a:rPr lang="en-US" smtClean="0"/>
              <a:pPr>
                <a:defRPr/>
              </a:pPr>
              <a:t>18</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498543854"/>
              </p:ext>
            </p:extLst>
          </p:nvPr>
        </p:nvGraphicFramePr>
        <p:xfrm>
          <a:off x="76200" y="698500"/>
          <a:ext cx="8923079" cy="5168900"/>
        </p:xfrm>
        <a:graphic>
          <a:graphicData uri="http://schemas.openxmlformats.org/presentationml/2006/ole">
            <mc:AlternateContent xmlns:mc="http://schemas.openxmlformats.org/markup-compatibility/2006">
              <mc:Choice xmlns:v="urn:schemas-microsoft-com:vml" Requires="v">
                <p:oleObj spid="_x0000_s375013" name="Worksheet" r:id="rId3" imgW="5133979" imgH="2057400" progId="Excel.Sheet.8">
                  <p:embed/>
                </p:oleObj>
              </mc:Choice>
              <mc:Fallback>
                <p:oleObj name="Worksheet" r:id="rId3" imgW="5133979" imgH="2057400" progId="Excel.Sheet.8">
                  <p:embed/>
                  <p:pic>
                    <p:nvPicPr>
                      <p:cNvPr id="0" name=""/>
                      <p:cNvPicPr>
                        <a:picLocks noChangeAspect="1" noChangeArrowheads="1"/>
                      </p:cNvPicPr>
                      <p:nvPr/>
                    </p:nvPicPr>
                    <p:blipFill>
                      <a:blip r:embed="rId4"/>
                      <a:srcRect/>
                      <a:stretch>
                        <a:fillRect/>
                      </a:stretch>
                    </p:blipFill>
                    <p:spPr bwMode="auto">
                      <a:xfrm>
                        <a:off x="76200" y="698500"/>
                        <a:ext cx="8923079" cy="516890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446190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609600"/>
          </a:xfrm>
        </p:spPr>
        <p:txBody>
          <a:bodyPr/>
          <a:lstStyle/>
          <a:p>
            <a:r>
              <a:rPr lang="en-US" dirty="0"/>
              <a:t>Revenue and Expense Summary</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D58E4847-2081-4C3D-9A88-17458829CF10}" type="slidenum">
              <a:rPr lang="en-US" smtClean="0"/>
              <a:pPr>
                <a:defRPr/>
              </a:pPr>
              <a:t>19</a:t>
            </a:fld>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1030435136"/>
              </p:ext>
            </p:extLst>
          </p:nvPr>
        </p:nvGraphicFramePr>
        <p:xfrm>
          <a:off x="18553" y="685800"/>
          <a:ext cx="8994362" cy="5410200"/>
        </p:xfrm>
        <a:graphic>
          <a:graphicData uri="http://schemas.openxmlformats.org/presentationml/2006/ole">
            <mc:AlternateContent xmlns:mc="http://schemas.openxmlformats.org/markup-compatibility/2006">
              <mc:Choice xmlns:v="urn:schemas-microsoft-com:vml" Requires="v">
                <p:oleObj spid="_x0000_s385065" name="Worksheet" r:id="rId3" imgW="12125190" imgH="5134021" progId="Excel.Sheet.12">
                  <p:embed/>
                </p:oleObj>
              </mc:Choice>
              <mc:Fallback>
                <p:oleObj name="Worksheet" r:id="rId3" imgW="12125190" imgH="5134021" progId="Excel.Sheet.12">
                  <p:embed/>
                  <p:pic>
                    <p:nvPicPr>
                      <p:cNvPr id="0" name=""/>
                      <p:cNvPicPr/>
                      <p:nvPr/>
                    </p:nvPicPr>
                    <p:blipFill>
                      <a:blip r:embed="rId4"/>
                      <a:stretch>
                        <a:fillRect/>
                      </a:stretch>
                    </p:blipFill>
                    <p:spPr>
                      <a:xfrm>
                        <a:off x="18553" y="685800"/>
                        <a:ext cx="8994362" cy="5410200"/>
                      </a:xfrm>
                      <a:prstGeom prst="rect">
                        <a:avLst/>
                      </a:prstGeom>
                    </p:spPr>
                  </p:pic>
                </p:oleObj>
              </mc:Fallback>
            </mc:AlternateContent>
          </a:graphicData>
        </a:graphic>
      </p:graphicFrame>
    </p:spTree>
    <p:extLst>
      <p:ext uri="{BB962C8B-B14F-4D97-AF65-F5344CB8AC3E}">
        <p14:creationId xmlns:p14="http://schemas.microsoft.com/office/powerpoint/2010/main" val="202669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0481" tIns="44447" rIns="90481" bIns="44447"/>
          <a:lstStyle/>
          <a:p>
            <a:r>
              <a:rPr lang="en-US" dirty="0">
                <a:solidFill>
                  <a:srgbClr val="FFFF00"/>
                </a:solidFill>
              </a:rPr>
              <a:t>Budget Components</a:t>
            </a:r>
          </a:p>
        </p:txBody>
      </p:sp>
      <p:sp>
        <p:nvSpPr>
          <p:cNvPr id="6" name="Date Placeholder 5"/>
          <p:cNvSpPr>
            <a:spLocks noGrp="1"/>
          </p:cNvSpPr>
          <p:nvPr>
            <p:ph type="dt" sz="half" idx="10"/>
          </p:nvPr>
        </p:nvSpPr>
        <p:spPr/>
        <p:txBody>
          <a:bodyPr/>
          <a:lstStyle/>
          <a:p>
            <a:pPr>
              <a:defRPr/>
            </a:pPr>
            <a:r>
              <a:rPr lang="en-US"/>
              <a:t>4/25/2017</a:t>
            </a:r>
            <a:endParaRPr lang="en-US" dirty="0"/>
          </a:p>
        </p:txBody>
      </p:sp>
      <p:sp>
        <p:nvSpPr>
          <p:cNvPr id="5" name="Slide Number Placeholder 4"/>
          <p:cNvSpPr>
            <a:spLocks noGrp="1"/>
          </p:cNvSpPr>
          <p:nvPr>
            <p:ph type="sldNum" sz="quarter" idx="12"/>
          </p:nvPr>
        </p:nvSpPr>
        <p:spPr/>
        <p:txBody>
          <a:bodyPr/>
          <a:lstStyle/>
          <a:p>
            <a:pPr>
              <a:defRPr/>
            </a:pPr>
            <a:fld id="{407CB9FE-3BBA-4493-8614-A59EB3440499}" type="slidenum">
              <a:rPr lang="en-US"/>
              <a:pPr>
                <a:defRPr/>
              </a:pPr>
              <a:t>2</a:t>
            </a:fld>
            <a:endParaRPr lang="en-US" dirty="0"/>
          </a:p>
        </p:txBody>
      </p:sp>
      <p:sp>
        <p:nvSpPr>
          <p:cNvPr id="32773" name="Rectangle 3"/>
          <p:cNvSpPr>
            <a:spLocks noGrp="1" noChangeArrowheads="1"/>
          </p:cNvSpPr>
          <p:nvPr>
            <p:ph type="body" idx="4294967295"/>
          </p:nvPr>
        </p:nvSpPr>
        <p:spPr>
          <a:xfrm>
            <a:off x="1352550" y="990600"/>
            <a:ext cx="7791450" cy="5715000"/>
          </a:xfrm>
          <a:noFill/>
        </p:spPr>
        <p:txBody>
          <a:bodyPr lIns="90481" tIns="44447" rIns="90481" bIns="44447"/>
          <a:lstStyle/>
          <a:p>
            <a:pPr>
              <a:buFontTx/>
              <a:buNone/>
            </a:pPr>
            <a:endParaRPr lang="en-US" sz="2800" dirty="0">
              <a:solidFill>
                <a:schemeClr val="bg1"/>
              </a:solidFill>
            </a:endParaRPr>
          </a:p>
          <a:p>
            <a:pPr>
              <a:lnSpc>
                <a:spcPct val="150000"/>
              </a:lnSpc>
            </a:pPr>
            <a:r>
              <a:rPr lang="en-US" sz="3600" dirty="0"/>
              <a:t>Revenue Review</a:t>
            </a:r>
          </a:p>
          <a:p>
            <a:pPr>
              <a:lnSpc>
                <a:spcPct val="150000"/>
              </a:lnSpc>
            </a:pPr>
            <a:r>
              <a:rPr lang="en-US" sz="3600" dirty="0"/>
              <a:t>Expenditure Review</a:t>
            </a:r>
          </a:p>
          <a:p>
            <a:pPr>
              <a:lnSpc>
                <a:spcPct val="150000"/>
              </a:lnSpc>
            </a:pPr>
            <a:r>
              <a:rPr lang="en-US" sz="3600" dirty="0"/>
              <a:t>Millage Impact</a:t>
            </a:r>
          </a:p>
          <a:p>
            <a:pPr>
              <a:lnSpc>
                <a:spcPct val="150000"/>
              </a:lnSpc>
            </a:pPr>
            <a:r>
              <a:rPr lang="en-US" sz="3600" dirty="0"/>
              <a:t>Budget Summary</a:t>
            </a:r>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1600200" y="1752600"/>
            <a:ext cx="7086600" cy="990600"/>
          </a:xfrm>
          <a:gradFill rotWithShape="1">
            <a:gsLst>
              <a:gs pos="0">
                <a:srgbClr val="FFCC00"/>
              </a:gs>
              <a:gs pos="100000">
                <a:srgbClr val="E5B700"/>
              </a:gs>
            </a:gsLst>
            <a:lin ang="5400000" scaled="1"/>
          </a:gradFill>
          <a:ln w="19050">
            <a:solidFill>
              <a:schemeClr val="tx1"/>
            </a:solidFill>
          </a:ln>
        </p:spPr>
        <p:txBody>
          <a:bodyPr>
            <a:normAutofit fontScale="90000"/>
          </a:bodyPr>
          <a:lstStyle/>
          <a:p>
            <a:pPr fontAlgn="auto">
              <a:spcAft>
                <a:spcPts val="0"/>
              </a:spcAft>
              <a:defRPr/>
            </a:pPr>
            <a:r>
              <a:rPr lang="en-US" sz="6000" dirty="0">
                <a:solidFill>
                  <a:schemeClr val="bg2"/>
                </a:solidFill>
              </a:rPr>
              <a:t>Millage Impact</a:t>
            </a:r>
          </a:p>
        </p:txBody>
      </p:sp>
      <p:sp>
        <p:nvSpPr>
          <p:cNvPr id="32771" name="Slide Number Placeholder 5"/>
          <p:cNvSpPr>
            <a:spLocks noGrp="1"/>
          </p:cNvSpPr>
          <p:nvPr>
            <p:ph type="sldNum" sz="quarter" idx="12"/>
          </p:nvPr>
        </p:nvSpPr>
        <p:spPr/>
        <p:txBody>
          <a:bodyPr/>
          <a:lstStyle/>
          <a:p>
            <a:pPr>
              <a:defRPr/>
            </a:pPr>
            <a:fld id="{1694A878-B5E1-47DC-AF8E-C7FD066F1AE8}" type="slidenum">
              <a:rPr lang="en-US"/>
              <a:pPr>
                <a:defRPr/>
              </a:pPr>
              <a:t>20</a:t>
            </a:fld>
            <a:endParaRPr lang="en-US" dirty="0"/>
          </a:p>
        </p:txBody>
      </p:sp>
      <p:sp>
        <p:nvSpPr>
          <p:cNvPr id="5" name="Date Placeholder 4"/>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a:xfrm>
            <a:off x="2057400" y="0"/>
            <a:ext cx="5562600" cy="609600"/>
          </a:xfrm>
        </p:spPr>
        <p:txBody>
          <a:bodyPr>
            <a:noAutofit/>
          </a:bodyPr>
          <a:lstStyle/>
          <a:p>
            <a:pPr fontAlgn="auto">
              <a:spcAft>
                <a:spcPts val="0"/>
              </a:spcAft>
              <a:defRPr/>
            </a:pPr>
            <a:r>
              <a:rPr lang="en-US" sz="4400" b="1" dirty="0">
                <a:solidFill>
                  <a:srgbClr val="E6AF00"/>
                </a:solidFill>
              </a:rPr>
              <a:t>Millage Calculation</a:t>
            </a:r>
          </a:p>
        </p:txBody>
      </p:sp>
      <p:sp>
        <p:nvSpPr>
          <p:cNvPr id="76803" name="Rectangle 3"/>
          <p:cNvSpPr>
            <a:spLocks noGrp="1" noChangeArrowheads="1"/>
          </p:cNvSpPr>
          <p:nvPr>
            <p:ph idx="1"/>
          </p:nvPr>
        </p:nvSpPr>
        <p:spPr>
          <a:xfrm>
            <a:off x="-76200" y="1066800"/>
            <a:ext cx="9372600" cy="5943600"/>
          </a:xfrm>
        </p:spPr>
        <p:txBody>
          <a:bodyPr>
            <a:normAutofit/>
          </a:bodyPr>
          <a:lstStyle/>
          <a:p>
            <a:pPr marL="420624" indent="-384048" fontAlgn="auto">
              <a:spcAft>
                <a:spcPts val="1800"/>
              </a:spcAft>
              <a:buFont typeface="Wingdings 2"/>
              <a:buChar char=""/>
              <a:defRPr/>
            </a:pPr>
            <a:r>
              <a:rPr lang="en-US" sz="2800" dirty="0">
                <a:cs typeface="Times New Roman" pitchFamily="18" charset="0"/>
              </a:rPr>
              <a:t>There is no Proposed Millage Increase </a:t>
            </a:r>
          </a:p>
          <a:p>
            <a:pPr marL="420624" indent="-384048" fontAlgn="auto">
              <a:spcAft>
                <a:spcPts val="1800"/>
              </a:spcAft>
              <a:buFont typeface="Wingdings 2"/>
              <a:buChar char=""/>
              <a:defRPr/>
            </a:pPr>
            <a:r>
              <a:rPr lang="en-US" sz="2100" dirty="0">
                <a:cs typeface="Times New Roman" pitchFamily="18" charset="0"/>
              </a:rPr>
              <a:t>The Act 1 Real Estate Tax Increase Limit = Base Inflation Index of 2.5% + 1.0% Retirement Exception =   3.5%    or    4.3 Mills</a:t>
            </a:r>
            <a:endParaRPr lang="en-US" sz="2100" baseline="30000" dirty="0">
              <a:cs typeface="Times New Roman" pitchFamily="18" charset="0"/>
            </a:endParaRPr>
          </a:p>
          <a:p>
            <a:pPr marL="420624" indent="-384048" fontAlgn="auto">
              <a:spcAft>
                <a:spcPts val="1800"/>
              </a:spcAft>
              <a:buFont typeface="Wingdings 2"/>
              <a:buChar char=""/>
              <a:defRPr/>
            </a:pPr>
            <a:r>
              <a:rPr lang="en-US" sz="2800" dirty="0">
                <a:cs typeface="Times New Roman" pitchFamily="18" charset="0"/>
              </a:rPr>
              <a:t>The 2017-18 Proposed Millage Rate is 124.1 mills  = 0% Increase</a:t>
            </a:r>
          </a:p>
          <a:p>
            <a:pPr marL="420624" indent="-384048" fontAlgn="auto">
              <a:spcAft>
                <a:spcPts val="1800"/>
              </a:spcAft>
              <a:buFont typeface="Wingdings 2"/>
              <a:buChar char=""/>
              <a:defRPr/>
            </a:pPr>
            <a:r>
              <a:rPr lang="en-US" sz="2800" dirty="0">
                <a:cs typeface="Times New Roman" pitchFamily="18" charset="0"/>
              </a:rPr>
              <a:t>For the Typical Homeowner Assessed @ 40,000 </a:t>
            </a:r>
          </a:p>
          <a:p>
            <a:pPr marL="339789" lvl="1" indent="0" fontAlgn="auto">
              <a:spcAft>
                <a:spcPts val="1800"/>
              </a:spcAft>
              <a:buNone/>
              <a:defRPr/>
            </a:pPr>
            <a:r>
              <a:rPr lang="en-US" sz="2400" dirty="0">
                <a:cs typeface="Times New Roman" pitchFamily="18" charset="0"/>
              </a:rPr>
              <a:t>= 40,000 x 124.1 mills  =  $4,964   =  no increase</a:t>
            </a:r>
          </a:p>
        </p:txBody>
      </p:sp>
      <p:sp>
        <p:nvSpPr>
          <p:cNvPr id="38915" name="Slide Number Placeholder 5"/>
          <p:cNvSpPr>
            <a:spLocks noGrp="1"/>
          </p:cNvSpPr>
          <p:nvPr>
            <p:ph type="sldNum" sz="quarter" idx="12"/>
          </p:nvPr>
        </p:nvSpPr>
        <p:spPr/>
        <p:txBody>
          <a:bodyPr/>
          <a:lstStyle/>
          <a:p>
            <a:pPr>
              <a:defRPr/>
            </a:pPr>
            <a:fld id="{8F4EC163-9D67-4898-8981-EE7361578A65}" type="slidenum">
              <a:rPr lang="en-US"/>
              <a:pPr>
                <a:defRPr/>
              </a:pPr>
              <a:t>21</a:t>
            </a:fld>
            <a:endParaRPr lang="en-US" dirty="0"/>
          </a:p>
        </p:txBody>
      </p:sp>
      <p:sp>
        <p:nvSpPr>
          <p:cNvPr id="6" name="Date Placeholder 5"/>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68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467600" cy="661987"/>
          </a:xfrm>
        </p:spPr>
        <p:txBody>
          <a:bodyPr/>
          <a:lstStyle/>
          <a:p>
            <a:r>
              <a:rPr lang="en-US" dirty="0"/>
              <a:t>Act 1 Tax Index </a:t>
            </a:r>
            <a:r>
              <a:rPr lang="en-US" sz="3200" dirty="0"/>
              <a:t>+ Exceptions</a:t>
            </a:r>
            <a:endParaRPr lang="en-US" dirty="0"/>
          </a:p>
        </p:txBody>
      </p:sp>
      <p:sp>
        <p:nvSpPr>
          <p:cNvPr id="2" name="Date Placeholder 1"/>
          <p:cNvSpPr>
            <a:spLocks noGrp="1"/>
          </p:cNvSpPr>
          <p:nvPr>
            <p:ph type="dt" sz="half" idx="10"/>
          </p:nvPr>
        </p:nvSpPr>
        <p:spPr/>
        <p:txBody>
          <a:bodyPr/>
          <a:lstStyle/>
          <a:p>
            <a:pPr>
              <a:defRPr/>
            </a:pPr>
            <a:r>
              <a:rPr lang="en-US"/>
              <a:t>4/25/2017</a:t>
            </a:r>
            <a:endParaRPr lang="en-US" dirty="0"/>
          </a:p>
        </p:txBody>
      </p:sp>
      <p:sp>
        <p:nvSpPr>
          <p:cNvPr id="3" name="Footer Placeholder 2"/>
          <p:cNvSpPr>
            <a:spLocks noGrp="1"/>
          </p:cNvSpPr>
          <p:nvPr>
            <p:ph type="ftr" sz="quarter" idx="11"/>
          </p:nvPr>
        </p:nvSpPr>
        <p:spPr/>
        <p:txBody>
          <a:bodyPr/>
          <a:lstStyle/>
          <a:p>
            <a:pPr>
              <a:defRPr/>
            </a:pPr>
            <a:r>
              <a:rPr lang="en-US"/>
              <a:t>2017-04-25 Proposed Final Budget</a:t>
            </a:r>
            <a:endParaRPr lang="en-US" dirty="0"/>
          </a:p>
        </p:txBody>
      </p:sp>
      <p:sp>
        <p:nvSpPr>
          <p:cNvPr id="4" name="Slide Number Placeholder 3"/>
          <p:cNvSpPr>
            <a:spLocks noGrp="1"/>
          </p:cNvSpPr>
          <p:nvPr>
            <p:ph type="sldNum" sz="quarter" idx="12"/>
          </p:nvPr>
        </p:nvSpPr>
        <p:spPr/>
        <p:txBody>
          <a:bodyPr/>
          <a:lstStyle/>
          <a:p>
            <a:pPr>
              <a:defRPr/>
            </a:pPr>
            <a:fld id="{0EC70385-D42F-4FE6-9483-9A0E50FFCC9C}" type="slidenum">
              <a:rPr lang="en-US" smtClean="0"/>
              <a:pPr>
                <a:defRPr/>
              </a:pPr>
              <a:t>22</a:t>
            </a:fld>
            <a:endParaRPr lang="en-US" dirty="0"/>
          </a:p>
        </p:txBody>
      </p:sp>
      <p:graphicFrame>
        <p:nvGraphicFramePr>
          <p:cNvPr id="8" name="Object 7"/>
          <p:cNvGraphicFramePr>
            <a:graphicFrameLocks noGrp="1" noChangeAspect="1"/>
          </p:cNvGraphicFramePr>
          <p:nvPr>
            <p:extLst>
              <p:ext uri="{D42A27DB-BD31-4B8C-83A1-F6EECF244321}">
                <p14:modId xmlns:p14="http://schemas.microsoft.com/office/powerpoint/2010/main" val="3296554277"/>
              </p:ext>
            </p:extLst>
          </p:nvPr>
        </p:nvGraphicFramePr>
        <p:xfrm>
          <a:off x="363538" y="914400"/>
          <a:ext cx="8056562" cy="5668963"/>
        </p:xfrm>
        <a:graphic>
          <a:graphicData uri="http://schemas.openxmlformats.org/presentationml/2006/ole">
            <mc:AlternateContent xmlns:mc="http://schemas.openxmlformats.org/markup-compatibility/2006">
              <mc:Choice xmlns:v="urn:schemas-microsoft-com:vml" Requires="v">
                <p:oleObj spid="_x0000_s374007" name="Worksheet" r:id="rId3" imgW="4048282" imgH="2610019" progId="Excel.Sheet.12">
                  <p:embed/>
                </p:oleObj>
              </mc:Choice>
              <mc:Fallback>
                <p:oleObj name="Worksheet" r:id="rId3" imgW="4048282" imgH="2610019" progId="Excel.Sheet.12">
                  <p:embed/>
                  <p:pic>
                    <p:nvPicPr>
                      <p:cNvPr id="0" name=""/>
                      <p:cNvPicPr>
                        <a:picLocks noGrp="1" noChangeAspect="1" noChangeArrowheads="1"/>
                      </p:cNvPicPr>
                      <p:nvPr/>
                    </p:nvPicPr>
                    <p:blipFill>
                      <a:blip r:embed="rId4"/>
                      <a:srcRect/>
                      <a:stretch>
                        <a:fillRect/>
                      </a:stretch>
                    </p:blipFill>
                    <p:spPr bwMode="auto">
                      <a:xfrm>
                        <a:off x="363538" y="914400"/>
                        <a:ext cx="8056562" cy="566896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938430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762000"/>
          </a:xfrm>
        </p:spPr>
        <p:txBody>
          <a:bodyPr/>
          <a:lstStyle/>
          <a:p>
            <a:r>
              <a:rPr lang="en-US" dirty="0"/>
              <a:t>General Trends</a:t>
            </a:r>
          </a:p>
        </p:txBody>
      </p:sp>
      <p:sp>
        <p:nvSpPr>
          <p:cNvPr id="3" name="Content Placeholder 2"/>
          <p:cNvSpPr>
            <a:spLocks noGrp="1"/>
          </p:cNvSpPr>
          <p:nvPr>
            <p:ph idx="1"/>
          </p:nvPr>
        </p:nvSpPr>
        <p:spPr>
          <a:xfrm>
            <a:off x="-152400" y="1066800"/>
            <a:ext cx="9296400" cy="5334000"/>
          </a:xfrm>
        </p:spPr>
        <p:txBody>
          <a:bodyPr/>
          <a:lstStyle/>
          <a:p>
            <a:r>
              <a:rPr lang="en-US" sz="2800" dirty="0">
                <a:solidFill>
                  <a:srgbClr val="00B050"/>
                </a:solidFill>
              </a:rPr>
              <a:t>Debt Payments are Declining - </a:t>
            </a:r>
            <a:r>
              <a:rPr lang="en-US" sz="2000" dirty="0">
                <a:solidFill>
                  <a:srgbClr val="00B050"/>
                </a:solidFill>
              </a:rPr>
              <a:t>Reduces Budget Pressure</a:t>
            </a:r>
          </a:p>
          <a:p>
            <a:r>
              <a:rPr lang="en-US" sz="2800" dirty="0">
                <a:solidFill>
                  <a:srgbClr val="00B050"/>
                </a:solidFill>
              </a:rPr>
              <a:t>General Inflation is Low </a:t>
            </a:r>
            <a:r>
              <a:rPr lang="en-US" sz="2000" dirty="0">
                <a:solidFill>
                  <a:srgbClr val="00B050"/>
                </a:solidFill>
              </a:rPr>
              <a:t>- Reduces Budget Pressure</a:t>
            </a:r>
          </a:p>
          <a:p>
            <a:r>
              <a:rPr lang="en-US" sz="2800" dirty="0">
                <a:solidFill>
                  <a:srgbClr val="00B050"/>
                </a:solidFill>
              </a:rPr>
              <a:t>Improving Energy Efficiency/Costs </a:t>
            </a:r>
            <a:r>
              <a:rPr lang="en-US" sz="2000" dirty="0">
                <a:solidFill>
                  <a:srgbClr val="00B050"/>
                </a:solidFill>
              </a:rPr>
              <a:t>- Reduces Budget Pressure</a:t>
            </a:r>
          </a:p>
          <a:p>
            <a:r>
              <a:rPr lang="en-US" sz="2800" dirty="0">
                <a:solidFill>
                  <a:srgbClr val="00B050"/>
                </a:solidFill>
              </a:rPr>
              <a:t>State Revenues Equal to Pre-Recession Levels</a:t>
            </a:r>
          </a:p>
          <a:p>
            <a:pPr marL="36512" indent="0">
              <a:buNone/>
            </a:pPr>
            <a:endParaRPr lang="en-US" sz="1200" dirty="0">
              <a:solidFill>
                <a:srgbClr val="00B050"/>
              </a:solidFill>
            </a:endParaRPr>
          </a:p>
          <a:p>
            <a:r>
              <a:rPr lang="en-US" sz="2800" dirty="0">
                <a:solidFill>
                  <a:srgbClr val="FF0000"/>
                </a:solidFill>
              </a:rPr>
              <a:t>Health Insurance Expenses, increasing 10.75%</a:t>
            </a:r>
          </a:p>
          <a:p>
            <a:r>
              <a:rPr lang="en-US" sz="2800" dirty="0">
                <a:solidFill>
                  <a:srgbClr val="FF0000"/>
                </a:solidFill>
              </a:rPr>
              <a:t>Retirement Expenses will Increase by 8.5%</a:t>
            </a:r>
          </a:p>
          <a:p>
            <a:r>
              <a:rPr lang="en-US" sz="2800" dirty="0">
                <a:solidFill>
                  <a:srgbClr val="FF0000"/>
                </a:solidFill>
              </a:rPr>
              <a:t>Federal Title 2 funding cut by $280,000</a:t>
            </a:r>
          </a:p>
          <a:p>
            <a:endParaRPr lang="en-US" sz="1600" dirty="0">
              <a:solidFill>
                <a:srgbClr val="FF0000"/>
              </a:solidFill>
            </a:endParaRPr>
          </a:p>
          <a:p>
            <a:r>
              <a:rPr lang="en-US" sz="2600" u="sng" dirty="0">
                <a:solidFill>
                  <a:srgbClr val="FFFF00"/>
                </a:solidFill>
              </a:rPr>
              <a:t>May</a:t>
            </a:r>
            <a:r>
              <a:rPr lang="en-US" sz="2600" dirty="0">
                <a:solidFill>
                  <a:srgbClr val="FFFF00"/>
                </a:solidFill>
              </a:rPr>
              <a:t> need to use Fund Balance of $1,390,519 in 2017-18</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D58E4847-2081-4C3D-9A88-17458829CF10}" type="slidenum">
              <a:rPr lang="en-US" smtClean="0"/>
              <a:pPr>
                <a:defRPr/>
              </a:pPr>
              <a:t>23</a:t>
            </a:fld>
            <a:endParaRPr lang="en-US" dirty="0"/>
          </a:p>
        </p:txBody>
      </p:sp>
    </p:spTree>
    <p:extLst>
      <p:ext uri="{BB962C8B-B14F-4D97-AF65-F5344CB8AC3E}">
        <p14:creationId xmlns:p14="http://schemas.microsoft.com/office/powerpoint/2010/main" val="103087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4/25/2017</a:t>
            </a:r>
            <a:endParaRPr lang="en-US" dirty="0"/>
          </a:p>
        </p:txBody>
      </p:sp>
      <p:sp>
        <p:nvSpPr>
          <p:cNvPr id="3" name="Content Placeholder 2"/>
          <p:cNvSpPr>
            <a:spLocks noGrp="1"/>
          </p:cNvSpPr>
          <p:nvPr>
            <p:ph idx="1"/>
          </p:nvPr>
        </p:nvSpPr>
        <p:spPr>
          <a:xfrm>
            <a:off x="-76200" y="914400"/>
            <a:ext cx="9372600" cy="5211763"/>
          </a:xfrm>
        </p:spPr>
        <p:txBody>
          <a:bodyPr/>
          <a:lstStyle/>
          <a:p>
            <a:pPr>
              <a:spcAft>
                <a:spcPts val="1200"/>
              </a:spcAft>
            </a:pPr>
            <a:r>
              <a:rPr lang="en-US" sz="2400" dirty="0">
                <a:solidFill>
                  <a:schemeClr val="tx1">
                    <a:lumMod val="95000"/>
                  </a:schemeClr>
                </a:solidFill>
              </a:rPr>
              <a:t>Local Real Estate Assessed Values are on the Rise</a:t>
            </a:r>
          </a:p>
          <a:p>
            <a:pPr>
              <a:spcAft>
                <a:spcPts val="1200"/>
              </a:spcAft>
            </a:pPr>
            <a:r>
              <a:rPr lang="en-US" sz="2400" dirty="0">
                <a:solidFill>
                  <a:schemeClr val="tx1">
                    <a:lumMod val="95000"/>
                  </a:schemeClr>
                </a:solidFill>
              </a:rPr>
              <a:t>Unemployment Continues to Decline</a:t>
            </a:r>
          </a:p>
          <a:p>
            <a:pPr>
              <a:spcAft>
                <a:spcPts val="1200"/>
              </a:spcAft>
            </a:pPr>
            <a:r>
              <a:rPr lang="en-US" sz="2400" dirty="0">
                <a:solidFill>
                  <a:schemeClr val="tx1">
                    <a:lumMod val="95000"/>
                  </a:schemeClr>
                </a:solidFill>
              </a:rPr>
              <a:t>Retirement Expenses Continue to be a Stress Point for the Budget</a:t>
            </a:r>
          </a:p>
          <a:p>
            <a:pPr>
              <a:spcAft>
                <a:spcPts val="0"/>
              </a:spcAft>
            </a:pPr>
            <a:r>
              <a:rPr lang="en-US" sz="2400" dirty="0"/>
              <a:t>The District is Committed to Continuous Improvement</a:t>
            </a:r>
          </a:p>
          <a:p>
            <a:pPr lvl="1">
              <a:spcAft>
                <a:spcPts val="0"/>
              </a:spcAft>
            </a:pPr>
            <a:r>
              <a:rPr lang="en-US" sz="2400" dirty="0"/>
              <a:t>Technology – iPad, Laptop, and Wireless Initiative</a:t>
            </a:r>
          </a:p>
          <a:p>
            <a:pPr lvl="1">
              <a:spcAft>
                <a:spcPts val="0"/>
              </a:spcAft>
            </a:pPr>
            <a:r>
              <a:rPr lang="en-US" sz="2400" dirty="0"/>
              <a:t>Expand Extra Duty Responsibilities (EDR’s) – </a:t>
            </a:r>
            <a:r>
              <a:rPr lang="en-US" sz="1600" dirty="0"/>
              <a:t>MS Sports and Clubs</a:t>
            </a:r>
          </a:p>
          <a:p>
            <a:pPr lvl="1">
              <a:spcAft>
                <a:spcPts val="0"/>
              </a:spcAft>
            </a:pPr>
            <a:r>
              <a:rPr lang="en-US" dirty="0"/>
              <a:t>Meeting the Needs of our Special Education Students</a:t>
            </a:r>
          </a:p>
          <a:p>
            <a:pPr lvl="1">
              <a:spcAft>
                <a:spcPts val="1800"/>
              </a:spcAft>
            </a:pPr>
            <a:r>
              <a:rPr lang="en-US" dirty="0"/>
              <a:t>Expanding the Middle School Curriculum</a:t>
            </a:r>
          </a:p>
          <a:p>
            <a:pPr marL="36512" indent="0">
              <a:buNone/>
            </a:pP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D58E4847-2081-4C3D-9A88-17458829CF10}" type="slidenum">
              <a:rPr lang="en-US" smtClean="0"/>
              <a:pPr>
                <a:defRPr/>
              </a:pPr>
              <a:t>24</a:t>
            </a:fld>
            <a:endParaRPr lang="en-US" dirty="0"/>
          </a:p>
        </p:txBody>
      </p:sp>
      <p:sp>
        <p:nvSpPr>
          <p:cNvPr id="9" name="Rectangle 2"/>
          <p:cNvSpPr>
            <a:spLocks noGrp="1" noChangeArrowheads="1"/>
          </p:cNvSpPr>
          <p:nvPr>
            <p:ph type="title"/>
          </p:nvPr>
        </p:nvSpPr>
        <p:spPr>
          <a:xfrm>
            <a:off x="1676400" y="76200"/>
            <a:ext cx="5638800" cy="685800"/>
          </a:xfrm>
          <a:gradFill rotWithShape="1">
            <a:gsLst>
              <a:gs pos="0">
                <a:srgbClr val="FFCC00"/>
              </a:gs>
              <a:gs pos="100000">
                <a:srgbClr val="E5B700"/>
              </a:gs>
            </a:gsLst>
            <a:lin ang="5400000" scaled="1"/>
          </a:gradFill>
          <a:ln w="19050">
            <a:solidFill>
              <a:schemeClr val="tx1"/>
            </a:solidFill>
          </a:ln>
        </p:spPr>
        <p:txBody>
          <a:bodyPr>
            <a:normAutofit fontScale="90000"/>
          </a:bodyPr>
          <a:lstStyle/>
          <a:p>
            <a:pPr algn="ctr" fontAlgn="auto">
              <a:spcAft>
                <a:spcPts val="0"/>
              </a:spcAft>
              <a:defRPr/>
            </a:pPr>
            <a:r>
              <a:rPr lang="en-US" sz="6000" dirty="0">
                <a:solidFill>
                  <a:schemeClr val="bg2"/>
                </a:solidFill>
              </a:rPr>
              <a:t>Summary</a:t>
            </a:r>
          </a:p>
        </p:txBody>
      </p:sp>
    </p:spTree>
    <p:extLst>
      <p:ext uri="{BB962C8B-B14F-4D97-AF65-F5344CB8AC3E}">
        <p14:creationId xmlns:p14="http://schemas.microsoft.com/office/powerpoint/2010/main" val="207711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a:xfrm>
            <a:off x="1143000" y="0"/>
            <a:ext cx="7772400" cy="762000"/>
          </a:xfrm>
        </p:spPr>
        <p:txBody>
          <a:bodyPr>
            <a:normAutofit fontScale="90000"/>
          </a:bodyPr>
          <a:lstStyle/>
          <a:p>
            <a:pPr fontAlgn="auto">
              <a:spcAft>
                <a:spcPts val="0"/>
              </a:spcAft>
              <a:defRPr/>
            </a:pPr>
            <a:r>
              <a:rPr lang="en-US" dirty="0">
                <a:solidFill>
                  <a:srgbClr val="E6AF00"/>
                </a:solidFill>
              </a:rPr>
              <a:t>Next Steps…</a:t>
            </a:r>
          </a:p>
        </p:txBody>
      </p:sp>
      <p:sp>
        <p:nvSpPr>
          <p:cNvPr id="54275" name="Rectangle 3"/>
          <p:cNvSpPr>
            <a:spLocks noGrp="1" noChangeArrowheads="1"/>
          </p:cNvSpPr>
          <p:nvPr>
            <p:ph idx="1"/>
          </p:nvPr>
        </p:nvSpPr>
        <p:spPr>
          <a:xfrm>
            <a:off x="228600" y="890323"/>
            <a:ext cx="8686800" cy="5410200"/>
          </a:xfrm>
        </p:spPr>
        <p:txBody>
          <a:bodyPr>
            <a:normAutofit/>
          </a:bodyPr>
          <a:lstStyle/>
          <a:p>
            <a:pPr marL="420624" indent="-384048" fontAlgn="auto">
              <a:lnSpc>
                <a:spcPct val="90000"/>
              </a:lnSpc>
              <a:spcAft>
                <a:spcPts val="0"/>
              </a:spcAft>
              <a:buFont typeface="Wingdings 2"/>
              <a:buChar char=""/>
              <a:defRPr/>
            </a:pPr>
            <a:r>
              <a:rPr lang="en-US" sz="3200" dirty="0"/>
              <a:t>Board of School Directors</a:t>
            </a:r>
          </a:p>
          <a:p>
            <a:pPr marL="722376" lvl="1" indent="-274320" fontAlgn="auto">
              <a:lnSpc>
                <a:spcPct val="90000"/>
              </a:lnSpc>
              <a:spcAft>
                <a:spcPts val="0"/>
              </a:spcAft>
              <a:buFont typeface="Wingdings 2"/>
              <a:buChar char=""/>
              <a:defRPr/>
            </a:pPr>
            <a:r>
              <a:rPr lang="en-US" sz="2800" dirty="0"/>
              <a:t>Consideration to Publicly Post the 2017-18 Proposed Final Budget </a:t>
            </a:r>
            <a:r>
              <a:rPr lang="en-US" sz="2800"/>
              <a:t>of $331,862,458</a:t>
            </a:r>
            <a:endParaRPr lang="en-US" sz="2800" dirty="0"/>
          </a:p>
          <a:p>
            <a:pPr marL="448056" lvl="1" indent="0" fontAlgn="auto">
              <a:lnSpc>
                <a:spcPct val="90000"/>
              </a:lnSpc>
              <a:spcAft>
                <a:spcPts val="0"/>
              </a:spcAft>
              <a:buNone/>
              <a:defRPr/>
            </a:pPr>
            <a:endParaRPr lang="en-US" sz="1000" dirty="0"/>
          </a:p>
          <a:p>
            <a:pPr marL="1004951" lvl="2" indent="-274320" fontAlgn="auto">
              <a:lnSpc>
                <a:spcPct val="90000"/>
              </a:lnSpc>
              <a:spcAft>
                <a:spcPts val="0"/>
              </a:spcAft>
              <a:buFont typeface="Wingdings 2"/>
              <a:buChar char=""/>
              <a:defRPr/>
            </a:pPr>
            <a:r>
              <a:rPr lang="en-US" dirty="0"/>
              <a:t>The State Budget Form will be posted on our website over the next several days</a:t>
            </a:r>
          </a:p>
          <a:p>
            <a:pPr marL="722376" lvl="1" indent="-274320" fontAlgn="auto">
              <a:lnSpc>
                <a:spcPct val="90000"/>
              </a:lnSpc>
              <a:spcAft>
                <a:spcPts val="0"/>
              </a:spcAft>
              <a:buNone/>
              <a:defRPr/>
            </a:pPr>
            <a:endParaRPr lang="en-US" sz="2800" dirty="0"/>
          </a:p>
          <a:p>
            <a:pPr marL="722376" lvl="1" indent="-274320" fontAlgn="auto">
              <a:lnSpc>
                <a:spcPct val="90000"/>
              </a:lnSpc>
              <a:spcAft>
                <a:spcPts val="0"/>
              </a:spcAft>
              <a:buFont typeface="Wingdings 2"/>
              <a:buChar char=""/>
              <a:defRPr/>
            </a:pPr>
            <a:r>
              <a:rPr lang="en-US" sz="2800" dirty="0"/>
              <a:t>Consider Final Budget Adoption on </a:t>
            </a:r>
            <a:r>
              <a:rPr lang="en-US" sz="2800" b="1" u="sng" dirty="0"/>
              <a:t>June 14</a:t>
            </a:r>
            <a:r>
              <a:rPr lang="en-US" sz="2800" b="1" u="sng" baseline="30000" dirty="0"/>
              <a:t>th</a:t>
            </a:r>
            <a:r>
              <a:rPr lang="en-US" sz="2800" b="1" u="sng" dirty="0"/>
              <a:t>  </a:t>
            </a:r>
          </a:p>
          <a:p>
            <a:pPr marL="722376" lvl="1" indent="-274320" fontAlgn="auto">
              <a:lnSpc>
                <a:spcPct val="90000"/>
              </a:lnSpc>
              <a:spcAft>
                <a:spcPts val="0"/>
              </a:spcAft>
              <a:buFont typeface="Wingdings 2"/>
              <a:buChar char=""/>
              <a:defRPr/>
            </a:pPr>
            <a:endParaRPr lang="en-US" sz="2800" baseline="30000" dirty="0"/>
          </a:p>
          <a:p>
            <a:pPr marL="420624" indent="-384048" fontAlgn="auto">
              <a:lnSpc>
                <a:spcPct val="90000"/>
              </a:lnSpc>
              <a:spcAft>
                <a:spcPts val="0"/>
              </a:spcAft>
              <a:buFont typeface="Wingdings 2"/>
              <a:buChar char=""/>
              <a:defRPr/>
            </a:pPr>
            <a:r>
              <a:rPr lang="en-US" sz="3200" dirty="0"/>
              <a:t>Superintendent &amp; Cabinet</a:t>
            </a:r>
          </a:p>
          <a:p>
            <a:pPr marL="722376" lvl="1" indent="-274320" fontAlgn="auto">
              <a:lnSpc>
                <a:spcPct val="90000"/>
              </a:lnSpc>
              <a:spcAft>
                <a:spcPts val="0"/>
              </a:spcAft>
              <a:buFont typeface="Wingdings 2"/>
              <a:buChar char=""/>
              <a:defRPr/>
            </a:pPr>
            <a:r>
              <a:rPr lang="en-US" sz="2800" dirty="0"/>
              <a:t>Develop Recommendations to Effectively Implement Program Initiatives </a:t>
            </a:r>
          </a:p>
          <a:p>
            <a:pPr marL="722376" lvl="1" indent="-274320" fontAlgn="auto">
              <a:lnSpc>
                <a:spcPct val="90000"/>
              </a:lnSpc>
              <a:spcAft>
                <a:spcPts val="0"/>
              </a:spcAft>
              <a:buNone/>
              <a:defRPr/>
            </a:pPr>
            <a:endParaRPr lang="en-US" sz="2800" dirty="0"/>
          </a:p>
        </p:txBody>
      </p:sp>
      <p:sp>
        <p:nvSpPr>
          <p:cNvPr id="45059" name="Slide Number Placeholder 5"/>
          <p:cNvSpPr>
            <a:spLocks noGrp="1"/>
          </p:cNvSpPr>
          <p:nvPr>
            <p:ph type="sldNum" sz="quarter" idx="12"/>
          </p:nvPr>
        </p:nvSpPr>
        <p:spPr/>
        <p:txBody>
          <a:bodyPr/>
          <a:lstStyle/>
          <a:p>
            <a:pPr>
              <a:defRPr/>
            </a:pPr>
            <a:fld id="{109D9400-C5BC-482B-8EE8-900D22B2B088}" type="slidenum">
              <a:rPr lang="en-US"/>
              <a:pPr>
                <a:defRPr/>
              </a:pPr>
              <a:t>25</a:t>
            </a:fld>
            <a:endParaRPr lang="en-US" dirty="0"/>
          </a:p>
        </p:txBody>
      </p:sp>
      <p:sp>
        <p:nvSpPr>
          <p:cNvPr id="9" name="Date Placeholder 8"/>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27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42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1600200" y="1752600"/>
            <a:ext cx="7086600" cy="990600"/>
          </a:xfrm>
          <a:gradFill rotWithShape="1">
            <a:gsLst>
              <a:gs pos="0">
                <a:srgbClr val="FFCC00"/>
              </a:gs>
              <a:gs pos="100000">
                <a:srgbClr val="E5B700"/>
              </a:gs>
            </a:gsLst>
            <a:lin ang="5400000" scaled="1"/>
          </a:gradFill>
          <a:ln w="19050">
            <a:solidFill>
              <a:schemeClr val="tx1"/>
            </a:solidFill>
          </a:ln>
        </p:spPr>
        <p:txBody>
          <a:bodyPr>
            <a:normAutofit fontScale="90000"/>
          </a:bodyPr>
          <a:lstStyle/>
          <a:p>
            <a:pPr fontAlgn="auto">
              <a:spcAft>
                <a:spcPts val="0"/>
              </a:spcAft>
              <a:defRPr/>
            </a:pPr>
            <a:r>
              <a:rPr lang="en-US" sz="6000" dirty="0">
                <a:solidFill>
                  <a:schemeClr val="bg2"/>
                </a:solidFill>
              </a:rPr>
              <a:t>Revenues</a:t>
            </a:r>
          </a:p>
        </p:txBody>
      </p:sp>
      <p:sp>
        <p:nvSpPr>
          <p:cNvPr id="23555" name="Slide Number Placeholder 5"/>
          <p:cNvSpPr>
            <a:spLocks noGrp="1"/>
          </p:cNvSpPr>
          <p:nvPr>
            <p:ph type="sldNum" sz="quarter" idx="12"/>
          </p:nvPr>
        </p:nvSpPr>
        <p:spPr/>
        <p:txBody>
          <a:bodyPr/>
          <a:lstStyle/>
          <a:p>
            <a:pPr>
              <a:defRPr/>
            </a:pPr>
            <a:fld id="{0BD1594C-07AE-4980-86BE-573C791441BC}" type="slidenum">
              <a:rPr lang="en-US"/>
              <a:pPr>
                <a:defRPr/>
              </a:pPr>
              <a:t>3</a:t>
            </a:fld>
            <a:endParaRPr lang="en-US" dirty="0"/>
          </a:p>
        </p:txBody>
      </p:sp>
      <p:sp>
        <p:nvSpPr>
          <p:cNvPr id="5" name="Date Placeholder 4"/>
          <p:cNvSpPr>
            <a:spLocks noGrp="1"/>
          </p:cNvSpPr>
          <p:nvPr>
            <p:ph type="dt" sz="half" idx="10"/>
          </p:nvPr>
        </p:nvSpPr>
        <p:spPr/>
        <p:txBody>
          <a:bodyPr/>
          <a:lstStyle/>
          <a:p>
            <a:pPr>
              <a:defRPr/>
            </a:pPr>
            <a:r>
              <a:rPr lang="en-US"/>
              <a:t>4/25/2017</a:t>
            </a:r>
            <a:endParaRPr lang="en-US" dirty="0"/>
          </a:p>
        </p:txBody>
      </p:sp>
      <p:sp>
        <p:nvSpPr>
          <p:cNvPr id="2" name="Footer Placeholder 1"/>
          <p:cNvSpPr>
            <a:spLocks noGrp="1"/>
          </p:cNvSpPr>
          <p:nvPr>
            <p:ph type="ftr" sz="quarter" idx="11"/>
          </p:nvPr>
        </p:nvSpPr>
        <p:spPr/>
        <p:txBody>
          <a:bodyPr/>
          <a:lstStyle/>
          <a:p>
            <a:pPr>
              <a:defRPr/>
            </a:pPr>
            <a:r>
              <a:rPr lang="en-US"/>
              <a:t>2017-04-25 Proposed Final Budget</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8382000" cy="1143000"/>
          </a:xfrm>
        </p:spPr>
        <p:txBody>
          <a:bodyPr/>
          <a:lstStyle/>
          <a:p>
            <a:r>
              <a:rPr lang="en-US" dirty="0"/>
              <a:t>State Subsidy Update</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D58E4847-2081-4C3D-9A88-17458829CF10}" type="slidenum">
              <a:rPr lang="en-US" smtClean="0"/>
              <a:pPr>
                <a:defRPr/>
              </a:pPr>
              <a:t>4</a:t>
            </a:fld>
            <a:endParaRPr lang="en-US" dirty="0"/>
          </a:p>
        </p:txBody>
      </p:sp>
    </p:spTree>
    <p:extLst>
      <p:ext uri="{BB962C8B-B14F-4D97-AF65-F5344CB8AC3E}">
        <p14:creationId xmlns:p14="http://schemas.microsoft.com/office/powerpoint/2010/main" val="281087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348522" y="140391"/>
            <a:ext cx="9118599" cy="109827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3800" kern="0" dirty="0">
                <a:solidFill>
                  <a:schemeClr val="accent1"/>
                </a:solidFill>
              </a:rPr>
              <a:t>CBSD - 2017-18 Major State and Federal Revenue Estimates</a:t>
            </a:r>
          </a:p>
        </p:txBody>
      </p:sp>
      <p:graphicFrame>
        <p:nvGraphicFramePr>
          <p:cNvPr id="9" name="Object 8"/>
          <p:cNvGraphicFramePr>
            <a:graphicFrameLocks noChangeAspect="1"/>
          </p:cNvGraphicFramePr>
          <p:nvPr>
            <p:extLst>
              <p:ext uri="{D42A27DB-BD31-4B8C-83A1-F6EECF244321}">
                <p14:modId xmlns:p14="http://schemas.microsoft.com/office/powerpoint/2010/main" val="39076459"/>
              </p:ext>
            </p:extLst>
          </p:nvPr>
        </p:nvGraphicFramePr>
        <p:xfrm>
          <a:off x="336550" y="1312863"/>
          <a:ext cx="8648700" cy="5316537"/>
        </p:xfrm>
        <a:graphic>
          <a:graphicData uri="http://schemas.openxmlformats.org/presentationml/2006/ole">
            <mc:AlternateContent xmlns:mc="http://schemas.openxmlformats.org/markup-compatibility/2006">
              <mc:Choice xmlns:v="urn:schemas-microsoft-com:vml" Requires="v">
                <p:oleObj spid="_x0000_s382049" name="Worksheet" r:id="rId4" imgW="7067382" imgH="4162549" progId="Excel.Sheet.12">
                  <p:embed/>
                </p:oleObj>
              </mc:Choice>
              <mc:Fallback>
                <p:oleObj name="Worksheet" r:id="rId4" imgW="7067382" imgH="4162549" progId="Excel.Sheet.12">
                  <p:embed/>
                  <p:pic>
                    <p:nvPicPr>
                      <p:cNvPr id="0" name=""/>
                      <p:cNvPicPr/>
                      <p:nvPr/>
                    </p:nvPicPr>
                    <p:blipFill>
                      <a:blip r:embed="rId5"/>
                      <a:stretch>
                        <a:fillRect/>
                      </a:stretch>
                    </p:blipFill>
                    <p:spPr>
                      <a:xfrm>
                        <a:off x="336550" y="1312863"/>
                        <a:ext cx="8648700" cy="5316537"/>
                      </a:xfrm>
                      <a:prstGeom prst="rect">
                        <a:avLst/>
                      </a:prstGeom>
                    </p:spPr>
                  </p:pic>
                </p:oleObj>
              </mc:Fallback>
            </mc:AlternateContent>
          </a:graphicData>
        </a:graphic>
      </p:graphicFrame>
      <p:sp>
        <p:nvSpPr>
          <p:cNvPr id="12" name="Date Placeholder 11"/>
          <p:cNvSpPr>
            <a:spLocks noGrp="1"/>
          </p:cNvSpPr>
          <p:nvPr>
            <p:ph type="dt" sz="half" idx="10"/>
          </p:nvPr>
        </p:nvSpPr>
        <p:spPr/>
        <p:txBody>
          <a:bodyPr/>
          <a:lstStyle/>
          <a:p>
            <a:r>
              <a:rPr lang="en-US"/>
              <a:t>4/25/2017</a:t>
            </a:r>
            <a:endParaRPr lang="en-US" dirty="0"/>
          </a:p>
        </p:txBody>
      </p:sp>
      <p:sp>
        <p:nvSpPr>
          <p:cNvPr id="4" name="Footer Placeholder 3"/>
          <p:cNvSpPr>
            <a:spLocks noGrp="1"/>
          </p:cNvSpPr>
          <p:nvPr>
            <p:ph type="ftr" sz="quarter" idx="11"/>
          </p:nvPr>
        </p:nvSpPr>
        <p:spPr/>
        <p:txBody>
          <a:bodyPr/>
          <a:lstStyle/>
          <a:p>
            <a:r>
              <a:rPr lang="en-US"/>
              <a:t>2017-04-25 Proposed Final Budget</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1769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8382000" cy="1143000"/>
          </a:xfrm>
        </p:spPr>
        <p:txBody>
          <a:bodyPr/>
          <a:lstStyle/>
          <a:p>
            <a:r>
              <a:rPr lang="en-US" dirty="0"/>
              <a:t>Local Revenues</a:t>
            </a:r>
          </a:p>
        </p:txBody>
      </p:sp>
      <p:sp>
        <p:nvSpPr>
          <p:cNvPr id="4" name="Date Placeholder 3"/>
          <p:cNvSpPr>
            <a:spLocks noGrp="1"/>
          </p:cNvSpPr>
          <p:nvPr>
            <p:ph type="dt" sz="half" idx="10"/>
          </p:nvPr>
        </p:nvSpPr>
        <p:spPr/>
        <p:txBody>
          <a:bodyPr/>
          <a:lstStyle/>
          <a:p>
            <a:pPr>
              <a:defRPr/>
            </a:pPr>
            <a:r>
              <a:rPr lang="en-US"/>
              <a:t>4/25/2017</a:t>
            </a:r>
            <a:endParaRPr lang="en-US" dirty="0"/>
          </a:p>
        </p:txBody>
      </p:sp>
      <p:sp>
        <p:nvSpPr>
          <p:cNvPr id="5" name="Footer Placeholder 4"/>
          <p:cNvSpPr>
            <a:spLocks noGrp="1"/>
          </p:cNvSpPr>
          <p:nvPr>
            <p:ph type="ftr" sz="quarter" idx="11"/>
          </p:nvPr>
        </p:nvSpPr>
        <p:spPr/>
        <p:txBody>
          <a:bodyPr/>
          <a:lstStyle/>
          <a:p>
            <a:pPr>
              <a:defRPr/>
            </a:pPr>
            <a:r>
              <a:rPr lang="en-US"/>
              <a:t>2017-04-25 Proposed Final Budget</a:t>
            </a:r>
            <a:endParaRPr lang="en-US" dirty="0"/>
          </a:p>
        </p:txBody>
      </p:sp>
      <p:sp>
        <p:nvSpPr>
          <p:cNvPr id="6" name="Slide Number Placeholder 5"/>
          <p:cNvSpPr>
            <a:spLocks noGrp="1"/>
          </p:cNvSpPr>
          <p:nvPr>
            <p:ph type="sldNum" sz="quarter" idx="12"/>
          </p:nvPr>
        </p:nvSpPr>
        <p:spPr/>
        <p:txBody>
          <a:bodyPr/>
          <a:lstStyle/>
          <a:p>
            <a:pPr>
              <a:defRPr/>
            </a:pPr>
            <a:fld id="{D58E4847-2081-4C3D-9A88-17458829CF10}" type="slidenum">
              <a:rPr lang="en-US" smtClean="0"/>
              <a:pPr>
                <a:defRPr/>
              </a:pPr>
              <a:t>6</a:t>
            </a:fld>
            <a:endParaRPr lang="en-US" dirty="0"/>
          </a:p>
        </p:txBody>
      </p:sp>
    </p:spTree>
    <p:extLst>
      <p:ext uri="{BB962C8B-B14F-4D97-AF65-F5344CB8AC3E}">
        <p14:creationId xmlns:p14="http://schemas.microsoft.com/office/powerpoint/2010/main" val="1131443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1675" y="123824"/>
            <a:ext cx="7172325" cy="1019175"/>
          </a:xfrm>
        </p:spPr>
        <p:txBody>
          <a:bodyPr>
            <a:normAutofit fontScale="90000"/>
          </a:bodyPr>
          <a:lstStyle/>
          <a:p>
            <a:r>
              <a:rPr lang="en-US" sz="4400" dirty="0"/>
              <a:t>Real Estate Transfer Tax Trend</a:t>
            </a:r>
            <a:br>
              <a:rPr lang="en-US" sz="4400" dirty="0"/>
            </a:br>
            <a:r>
              <a:rPr lang="en-US" sz="2700" dirty="0"/>
              <a:t>Indicator of Home Sales Within the School District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29306020"/>
              </p:ext>
            </p:extLst>
          </p:nvPr>
        </p:nvGraphicFramePr>
        <p:xfrm>
          <a:off x="0" y="762000"/>
          <a:ext cx="9067800" cy="5791200"/>
        </p:xfrm>
        <a:graphic>
          <a:graphicData uri="http://schemas.openxmlformats.org/drawingml/2006/chart">
            <c:chart xmlns:c="http://schemas.openxmlformats.org/drawingml/2006/chart" xmlns:r="http://schemas.openxmlformats.org/officeDocument/2006/relationships" r:id="rId3"/>
          </a:graphicData>
        </a:graphic>
      </p:graphicFrame>
      <p:sp>
        <p:nvSpPr>
          <p:cNvPr id="7" name="Date Placeholder 6"/>
          <p:cNvSpPr>
            <a:spLocks noGrp="1"/>
          </p:cNvSpPr>
          <p:nvPr>
            <p:ph type="dt" sz="half" idx="10"/>
          </p:nvPr>
        </p:nvSpPr>
        <p:spPr/>
        <p:txBody>
          <a:bodyPr/>
          <a:lstStyle/>
          <a:p>
            <a:pPr>
              <a:defRPr/>
            </a:pPr>
            <a:r>
              <a:rPr lang="en-US"/>
              <a:t>4/25/2017</a:t>
            </a:r>
            <a:endParaRPr lang="en-US" dirty="0"/>
          </a:p>
        </p:txBody>
      </p:sp>
      <p:sp>
        <p:nvSpPr>
          <p:cNvPr id="5" name="Slide Number Placeholder 4"/>
          <p:cNvSpPr>
            <a:spLocks noGrp="1"/>
          </p:cNvSpPr>
          <p:nvPr>
            <p:ph type="sldNum" sz="quarter" idx="12"/>
          </p:nvPr>
        </p:nvSpPr>
        <p:spPr/>
        <p:txBody>
          <a:bodyPr/>
          <a:lstStyle/>
          <a:p>
            <a:pPr>
              <a:defRPr/>
            </a:pPr>
            <a:fld id="{E9692C7A-A0BC-4D59-943E-DF8E75CE6969}" type="slidenum">
              <a:rPr lang="en-US" smtClean="0"/>
              <a:pPr>
                <a:defRPr/>
              </a:pPr>
              <a:t>7</a:t>
            </a:fld>
            <a:endParaRPr lang="en-US" dirty="0"/>
          </a:p>
        </p:txBody>
      </p:sp>
      <p:sp>
        <p:nvSpPr>
          <p:cNvPr id="3" name="Footer Placeholder 2"/>
          <p:cNvSpPr>
            <a:spLocks noGrp="1"/>
          </p:cNvSpPr>
          <p:nvPr>
            <p:ph type="ftr" sz="quarter" idx="11"/>
          </p:nvPr>
        </p:nvSpPr>
        <p:spPr/>
        <p:txBody>
          <a:bodyPr/>
          <a:lstStyle/>
          <a:p>
            <a:pPr>
              <a:defRPr/>
            </a:pPr>
            <a:r>
              <a:rPr lang="en-US"/>
              <a:t>2017-04-25 Proposed Final Budget</a:t>
            </a:r>
            <a:endParaRPr lang="en-US" dirty="0"/>
          </a:p>
        </p:txBody>
      </p:sp>
    </p:spTree>
    <p:extLst>
      <p:ext uri="{BB962C8B-B14F-4D97-AF65-F5344CB8AC3E}">
        <p14:creationId xmlns:p14="http://schemas.microsoft.com/office/powerpoint/2010/main" val="345377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
            <a:ext cx="7734300" cy="838200"/>
          </a:xfrm>
        </p:spPr>
        <p:txBody>
          <a:bodyPr/>
          <a:lstStyle/>
          <a:p>
            <a:r>
              <a:rPr lang="en-US" sz="3600" dirty="0"/>
              <a:t>Interim Real Estate Tax Trend</a:t>
            </a:r>
            <a:br>
              <a:rPr lang="en-US" sz="3600" dirty="0"/>
            </a:br>
            <a:r>
              <a:rPr lang="en-US" sz="2000" dirty="0"/>
              <a:t>Indicator of Real Estate Construction Growth Within the School District</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782874627"/>
              </p:ext>
            </p:extLst>
          </p:nvPr>
        </p:nvGraphicFramePr>
        <p:xfrm>
          <a:off x="152400" y="762000"/>
          <a:ext cx="89154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pPr>
              <a:defRPr/>
            </a:pPr>
            <a:fld id="{BE11D0BE-346E-4B1F-A9DC-582CB94E6488}" type="slidenum">
              <a:rPr lang="en-US" smtClean="0"/>
              <a:pPr>
                <a:defRPr/>
              </a:pPr>
              <a:t>8</a:t>
            </a:fld>
            <a:endParaRPr lang="en-US" dirty="0"/>
          </a:p>
        </p:txBody>
      </p:sp>
      <p:sp>
        <p:nvSpPr>
          <p:cNvPr id="8" name="Date Placeholder 7"/>
          <p:cNvSpPr>
            <a:spLocks noGrp="1"/>
          </p:cNvSpPr>
          <p:nvPr>
            <p:ph type="dt" sz="half" idx="10"/>
          </p:nvPr>
        </p:nvSpPr>
        <p:spPr/>
        <p:txBody>
          <a:bodyPr/>
          <a:lstStyle/>
          <a:p>
            <a:pPr>
              <a:defRPr/>
            </a:pPr>
            <a:r>
              <a:rPr lang="en-US"/>
              <a:t>4/25/2017</a:t>
            </a:r>
            <a:endParaRPr lang="en-US" dirty="0"/>
          </a:p>
        </p:txBody>
      </p:sp>
      <p:sp>
        <p:nvSpPr>
          <p:cNvPr id="3" name="Footer Placeholder 2"/>
          <p:cNvSpPr>
            <a:spLocks noGrp="1"/>
          </p:cNvSpPr>
          <p:nvPr>
            <p:ph type="ftr" sz="quarter" idx="11"/>
          </p:nvPr>
        </p:nvSpPr>
        <p:spPr/>
        <p:txBody>
          <a:bodyPr/>
          <a:lstStyle/>
          <a:p>
            <a:pPr>
              <a:defRPr/>
            </a:pPr>
            <a:r>
              <a:rPr lang="en-US"/>
              <a:t>2017-04-25 Proposed Final Budget</a:t>
            </a:r>
            <a:endParaRPr lang="en-US" dirty="0"/>
          </a:p>
        </p:txBody>
      </p:sp>
    </p:spTree>
    <p:extLst>
      <p:ext uri="{BB962C8B-B14F-4D97-AF65-F5344CB8AC3E}">
        <p14:creationId xmlns:p14="http://schemas.microsoft.com/office/powerpoint/2010/main" val="321584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950" y="-1"/>
            <a:ext cx="7867649" cy="809625"/>
          </a:xfrm>
        </p:spPr>
        <p:txBody>
          <a:bodyPr/>
          <a:lstStyle/>
          <a:p>
            <a:r>
              <a:rPr lang="en-US" sz="3600" dirty="0"/>
              <a:t>Earned Income Tax Trend</a:t>
            </a:r>
            <a:br>
              <a:rPr lang="en-US" sz="3600" dirty="0"/>
            </a:br>
            <a:r>
              <a:rPr lang="en-US" sz="1800" dirty="0"/>
              <a:t>Tax on Local Wage Earners.  Indicator of Wage Growth and Employment Growth.</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4087422437"/>
              </p:ext>
            </p:extLst>
          </p:nvPr>
        </p:nvGraphicFramePr>
        <p:xfrm>
          <a:off x="0" y="990600"/>
          <a:ext cx="9172576" cy="5486399"/>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pPr>
              <a:defRPr/>
            </a:pPr>
            <a:fld id="{BE11D0BE-346E-4B1F-A9DC-582CB94E6488}" type="slidenum">
              <a:rPr lang="en-US" smtClean="0"/>
              <a:pPr>
                <a:defRPr/>
              </a:pPr>
              <a:t>9</a:t>
            </a:fld>
            <a:endParaRPr lang="en-US" dirty="0"/>
          </a:p>
        </p:txBody>
      </p:sp>
      <p:sp>
        <p:nvSpPr>
          <p:cNvPr id="8" name="Date Placeholder 7"/>
          <p:cNvSpPr>
            <a:spLocks noGrp="1"/>
          </p:cNvSpPr>
          <p:nvPr>
            <p:ph type="dt" sz="half" idx="10"/>
          </p:nvPr>
        </p:nvSpPr>
        <p:spPr/>
        <p:txBody>
          <a:bodyPr/>
          <a:lstStyle/>
          <a:p>
            <a:pPr>
              <a:defRPr/>
            </a:pPr>
            <a:r>
              <a:rPr lang="en-US"/>
              <a:t>4/25/2017</a:t>
            </a:r>
            <a:endParaRPr lang="en-US" dirty="0"/>
          </a:p>
        </p:txBody>
      </p:sp>
      <p:sp>
        <p:nvSpPr>
          <p:cNvPr id="3" name="Footer Placeholder 2"/>
          <p:cNvSpPr>
            <a:spLocks noGrp="1"/>
          </p:cNvSpPr>
          <p:nvPr>
            <p:ph type="ftr" sz="quarter" idx="11"/>
          </p:nvPr>
        </p:nvSpPr>
        <p:spPr/>
        <p:txBody>
          <a:bodyPr/>
          <a:lstStyle/>
          <a:p>
            <a:pPr>
              <a:defRPr/>
            </a:pPr>
            <a:r>
              <a:rPr lang="en-US"/>
              <a:t>2017-04-25 Proposed Final Budget</a:t>
            </a:r>
            <a:endParaRPr lang="en-US" dirty="0"/>
          </a:p>
        </p:txBody>
      </p:sp>
    </p:spTree>
    <p:extLst>
      <p:ext uri="{BB962C8B-B14F-4D97-AF65-F5344CB8AC3E}">
        <p14:creationId xmlns:p14="http://schemas.microsoft.com/office/powerpoint/2010/main" val="6045536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4|0.5|1.2|4.7"/>
</p:tagLst>
</file>

<file path=ppt/theme/theme1.xml><?xml version="1.0" encoding="utf-8"?>
<a:theme xmlns:a="http://schemas.openxmlformats.org/drawingml/2006/main" name="1_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Designs\Azure.pot</Template>
  <TotalTime>35425</TotalTime>
  <Words>907</Words>
  <Application>Microsoft Office PowerPoint</Application>
  <PresentationFormat>Letter Paper (8.5x11 in)</PresentationFormat>
  <Paragraphs>181</Paragraphs>
  <Slides>25</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Franklin Gothic Book</vt:lpstr>
      <vt:lpstr>Times New Roman</vt:lpstr>
      <vt:lpstr>Wingdings 2</vt:lpstr>
      <vt:lpstr>1_Technic</vt:lpstr>
      <vt:lpstr>Worksheet</vt:lpstr>
      <vt:lpstr>PowerPoint Presentation</vt:lpstr>
      <vt:lpstr>Budget Components</vt:lpstr>
      <vt:lpstr>Revenues</vt:lpstr>
      <vt:lpstr>State Subsidy Update</vt:lpstr>
      <vt:lpstr>PowerPoint Presentation</vt:lpstr>
      <vt:lpstr>Local Revenues</vt:lpstr>
      <vt:lpstr>Real Estate Transfer Tax Trend Indicator of Home Sales Within the School District</vt:lpstr>
      <vt:lpstr>Interim Real Estate Tax Trend Indicator of Real Estate Construction Growth Within the School District</vt:lpstr>
      <vt:lpstr>Earned Income Tax Trend Tax on Local Wage Earners.  Indicator of Wage Growth and Employment Growth.</vt:lpstr>
      <vt:lpstr>Real Estate Assessed Value Trend Shows the general change in real estate value within a community</vt:lpstr>
      <vt:lpstr>Local Sources of Revenue for CBSD</vt:lpstr>
      <vt:lpstr>State Sources of Revenue for CBSD</vt:lpstr>
      <vt:lpstr>Historical State Revenue for CBSD</vt:lpstr>
      <vt:lpstr>Federal and Other Sources of Revenue for CBSD</vt:lpstr>
      <vt:lpstr>Expenses</vt:lpstr>
      <vt:lpstr>PowerPoint Presentation</vt:lpstr>
      <vt:lpstr>Projected Staffing for 2017-18</vt:lpstr>
      <vt:lpstr>Expense Summary</vt:lpstr>
      <vt:lpstr>Revenue and Expense Summary</vt:lpstr>
      <vt:lpstr>Millage Impact</vt:lpstr>
      <vt:lpstr>Millage Calculation</vt:lpstr>
      <vt:lpstr>Act 1 Tax Index + Exceptions</vt:lpstr>
      <vt:lpstr>General Trends</vt:lpstr>
      <vt:lpstr>Summary</vt:lpstr>
      <vt:lpstr>Next Steps…</vt:lpstr>
    </vt:vector>
  </TitlesOfParts>
  <Company>CBSD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State Subsidy Per Student (Basic Subsidy, Special Education, Transportation, Medical)</dc:title>
  <dc:creator>Dave Matyas C.B.S.D.</dc:creator>
  <cp:lastModifiedBy>JACOBS, ANGELA</cp:lastModifiedBy>
  <cp:revision>1508</cp:revision>
  <cp:lastPrinted>2017-04-25T13:33:52Z</cp:lastPrinted>
  <dcterms:created xsi:type="dcterms:W3CDTF">2003-05-08T15:59:30Z</dcterms:created>
  <dcterms:modified xsi:type="dcterms:W3CDTF">2017-04-26T14:48:51Z</dcterms:modified>
</cp:coreProperties>
</file>